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69" r:id="rId3"/>
    <p:sldId id="283" r:id="rId4"/>
    <p:sldId id="278" r:id="rId5"/>
    <p:sldId id="285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dys Primeau" initials="GP" lastIdx="4" clrIdx="0">
    <p:extLst>
      <p:ext uri="{19B8F6BF-5375-455C-9EA6-DF929625EA0E}">
        <p15:presenceInfo xmlns:p15="http://schemas.microsoft.com/office/powerpoint/2012/main" userId="S::GPrimeau@bclc.com::aff52d6c-2484-46e3-bd67-2b6b86991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FF"/>
    <a:srgbClr val="000000"/>
    <a:srgbClr val="0068AC"/>
    <a:srgbClr val="02BBE6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7" autoAdjust="0"/>
    <p:restoredTop sz="95339" autoAdjust="0"/>
  </p:normalViewPr>
  <p:slideViewPr>
    <p:cSldViewPr snapToGrid="0" showGuides="1">
      <p:cViewPr>
        <p:scale>
          <a:sx n="130" d="100"/>
          <a:sy n="130" d="100"/>
        </p:scale>
        <p:origin x="169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BD4F-3FC7-4534-A304-4847CAA52F4F}" type="datetimeFigureOut">
              <a:rPr lang="en-CA" smtClean="0"/>
              <a:t>2025-07-15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0BD7-46B1-4BCD-A962-38EC31B9206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50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0BD7-46B1-4BCD-A962-38EC31B9206D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825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0BD7-46B1-4BCD-A962-38EC31B9206D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388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95345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613181" y="1825625"/>
            <a:ext cx="3120916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41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08833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13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25109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6886" y="1825625"/>
            <a:ext cx="3825109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34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8293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353130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187967" y="1825625"/>
            <a:ext cx="2634812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552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39080" y="1912336"/>
            <a:ext cx="4795345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12336"/>
            <a:ext cx="3120916" cy="435133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2BB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59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B63348-408B-402B-8CC8-A2813D319E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664672"/>
            <a:ext cx="6392917" cy="5650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6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25409"/>
          <a:stretch/>
        </p:blipFill>
        <p:spPr>
          <a:xfrm>
            <a:off x="0" y="0"/>
            <a:ext cx="9144000" cy="1481959"/>
          </a:xfrm>
          <a:prstGeom prst="rect">
            <a:avLst/>
          </a:prstGeom>
        </p:spPr>
      </p:pic>
      <p:pic>
        <p:nvPicPr>
          <p:cNvPr id="7" name="Picture 6" descr="\\svk16a\DigitalMarketingCOM\4 - LOTTO BRAND\1. LOGOS 2019\Lotto\1. Logo\Reversed\png\BCLC_Lotto!_logo_reversed_RGB.png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80" y="294317"/>
            <a:ext cx="859607" cy="88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3385798" y="6423353"/>
            <a:ext cx="550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The Retailer Information Sheet is also available on bclcretailerhub.com. 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 your BCLC Territory Manager or Lottery Support Hotline at 1-800-667-1649.</a:t>
            </a:r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0" y="6423353"/>
            <a:ext cx="609600" cy="2584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7500" y="0"/>
            <a:ext cx="1828959" cy="35359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707500" y="69077"/>
            <a:ext cx="1828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2852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8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eg"/><Relationship Id="rId18" Type="http://schemas.openxmlformats.org/officeDocument/2006/relationships/image" Target="../media/image40.jpeg"/><Relationship Id="rId26" Type="http://schemas.openxmlformats.org/officeDocument/2006/relationships/image" Target="../media/image24.jpeg"/><Relationship Id="rId21" Type="http://schemas.openxmlformats.org/officeDocument/2006/relationships/image" Target="../media/image41.jpeg"/><Relationship Id="rId34" Type="http://schemas.openxmlformats.org/officeDocument/2006/relationships/image" Target="../media/image38.jpeg"/><Relationship Id="rId7" Type="http://schemas.openxmlformats.org/officeDocument/2006/relationships/image" Target="../media/image12.jpeg"/><Relationship Id="rId12" Type="http://schemas.openxmlformats.org/officeDocument/2006/relationships/image" Target="../media/image7.jpeg"/><Relationship Id="rId17" Type="http://schemas.openxmlformats.org/officeDocument/2006/relationships/image" Target="../media/image31.png"/><Relationship Id="rId25" Type="http://schemas.openxmlformats.org/officeDocument/2006/relationships/image" Target="../media/image23.jpeg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jpeg"/><Relationship Id="rId20" Type="http://schemas.openxmlformats.org/officeDocument/2006/relationships/image" Target="../media/image22.jpeg"/><Relationship Id="rId29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24" Type="http://schemas.openxmlformats.org/officeDocument/2006/relationships/image" Target="../media/image44.jpeg"/><Relationship Id="rId32" Type="http://schemas.openxmlformats.org/officeDocument/2006/relationships/image" Target="../media/image20.jpeg"/><Relationship Id="rId37" Type="http://schemas.openxmlformats.org/officeDocument/2006/relationships/image" Target="../media/image33.jpeg"/><Relationship Id="rId5" Type="http://schemas.openxmlformats.org/officeDocument/2006/relationships/image" Target="../media/image14.jpeg"/><Relationship Id="rId15" Type="http://schemas.openxmlformats.org/officeDocument/2006/relationships/image" Target="../media/image30.jpeg"/><Relationship Id="rId23" Type="http://schemas.openxmlformats.org/officeDocument/2006/relationships/image" Target="../media/image43.jpeg"/><Relationship Id="rId28" Type="http://schemas.openxmlformats.org/officeDocument/2006/relationships/image" Target="../media/image18.jpeg"/><Relationship Id="rId36" Type="http://schemas.openxmlformats.org/officeDocument/2006/relationships/image" Target="../media/image39.png"/><Relationship Id="rId10" Type="http://schemas.openxmlformats.org/officeDocument/2006/relationships/image" Target="../media/image28.jpeg"/><Relationship Id="rId19" Type="http://schemas.openxmlformats.org/officeDocument/2006/relationships/image" Target="../media/image9.jpeg"/><Relationship Id="rId31" Type="http://schemas.openxmlformats.org/officeDocument/2006/relationships/image" Target="../media/image34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9.jpeg"/><Relationship Id="rId22" Type="http://schemas.openxmlformats.org/officeDocument/2006/relationships/image" Target="../media/image42.jpeg"/><Relationship Id="rId27" Type="http://schemas.openxmlformats.org/officeDocument/2006/relationships/image" Target="../media/image25.jpeg"/><Relationship Id="rId30" Type="http://schemas.openxmlformats.org/officeDocument/2006/relationships/image" Target="../media/image35.jpeg"/><Relationship Id="rId35" Type="http://schemas.openxmlformats.org/officeDocument/2006/relationships/image" Target="../media/image37.jpeg"/><Relationship Id="rId8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13.jpeg"/><Relationship Id="rId26" Type="http://schemas.openxmlformats.org/officeDocument/2006/relationships/image" Target="../media/image31.png"/><Relationship Id="rId3" Type="http://schemas.openxmlformats.org/officeDocument/2006/relationships/image" Target="../media/image5.png"/><Relationship Id="rId21" Type="http://schemas.openxmlformats.org/officeDocument/2006/relationships/image" Target="../media/image37.jpeg"/><Relationship Id="rId34" Type="http://schemas.openxmlformats.org/officeDocument/2006/relationships/image" Target="../media/image36.png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17" Type="http://schemas.openxmlformats.org/officeDocument/2006/relationships/image" Target="../media/image25.jpeg"/><Relationship Id="rId25" Type="http://schemas.openxmlformats.org/officeDocument/2006/relationships/image" Target="../media/image32.jpeg"/><Relationship Id="rId3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jpeg"/><Relationship Id="rId20" Type="http://schemas.openxmlformats.org/officeDocument/2006/relationships/image" Target="../media/image16.jpe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6.jpeg"/><Relationship Id="rId24" Type="http://schemas.openxmlformats.org/officeDocument/2006/relationships/image" Target="../media/image29.jpeg"/><Relationship Id="rId32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23.jpeg"/><Relationship Id="rId23" Type="http://schemas.openxmlformats.org/officeDocument/2006/relationships/image" Target="../media/image30.jpeg"/><Relationship Id="rId28" Type="http://schemas.openxmlformats.org/officeDocument/2006/relationships/image" Target="../media/image21.jpeg"/><Relationship Id="rId36" Type="http://schemas.openxmlformats.org/officeDocument/2006/relationships/image" Target="../media/image39.png"/><Relationship Id="rId10" Type="http://schemas.openxmlformats.org/officeDocument/2006/relationships/image" Target="../media/image12.jpeg"/><Relationship Id="rId19" Type="http://schemas.openxmlformats.org/officeDocument/2006/relationships/image" Target="../media/image14.jpeg"/><Relationship Id="rId31" Type="http://schemas.openxmlformats.org/officeDocument/2006/relationships/image" Target="../media/image22.jpeg"/><Relationship Id="rId4" Type="http://schemas.openxmlformats.org/officeDocument/2006/relationships/image" Target="../media/image10.jpeg"/><Relationship Id="rId9" Type="http://schemas.openxmlformats.org/officeDocument/2006/relationships/image" Target="../media/image11.jpeg"/><Relationship Id="rId14" Type="http://schemas.openxmlformats.org/officeDocument/2006/relationships/image" Target="../media/image19.jpeg"/><Relationship Id="rId22" Type="http://schemas.openxmlformats.org/officeDocument/2006/relationships/image" Target="../media/image15.jpeg"/><Relationship Id="rId27" Type="http://schemas.openxmlformats.org/officeDocument/2006/relationships/image" Target="../media/image17.png"/><Relationship Id="rId30" Type="http://schemas.openxmlformats.org/officeDocument/2006/relationships/image" Target="../media/image27.jpeg"/><Relationship Id="rId35" Type="http://schemas.openxmlformats.org/officeDocument/2006/relationships/image" Target="../media/image33.jpeg"/><Relationship Id="rId8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CA" sz="1400" dirty="0"/>
              <a:t>2-Part </a:t>
            </a:r>
            <a:r>
              <a:rPr lang="en-CA" sz="1400" spc="45" dirty="0"/>
              <a:t>Built-In Display Case Planogram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Shoppers Drug Mart | September 2025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04B3E2-35B5-FDA3-E5CB-6A85CD942816}"/>
              </a:ext>
            </a:extLst>
          </p:cNvPr>
          <p:cNvSpPr/>
          <p:nvPr/>
        </p:nvSpPr>
        <p:spPr>
          <a:xfrm>
            <a:off x="5713920" y="26628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018F0-D815-B30B-CB10-FC441F9D6D6F}"/>
              </a:ext>
            </a:extLst>
          </p:cNvPr>
          <p:cNvSpPr/>
          <p:nvPr/>
        </p:nvSpPr>
        <p:spPr>
          <a:xfrm>
            <a:off x="5696196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024CB6-2B4D-08AA-C6E5-FCD096244FE4}"/>
              </a:ext>
            </a:extLst>
          </p:cNvPr>
          <p:cNvSpPr/>
          <p:nvPr/>
        </p:nvSpPr>
        <p:spPr>
          <a:xfrm>
            <a:off x="5866320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DEB9BF-E6E2-40B4-92A6-F43F9DEB5198}"/>
              </a:ext>
            </a:extLst>
          </p:cNvPr>
          <p:cNvSpPr/>
          <p:nvPr/>
        </p:nvSpPr>
        <p:spPr>
          <a:xfrm>
            <a:off x="6018720" y="29676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2B52E3-8149-443F-A308-931A3DC28F47}"/>
              </a:ext>
            </a:extLst>
          </p:cNvPr>
          <p:cNvSpPr/>
          <p:nvPr/>
        </p:nvSpPr>
        <p:spPr>
          <a:xfrm>
            <a:off x="5712752" y="2405683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pic>
        <p:nvPicPr>
          <p:cNvPr id="3" name="Picture 3" descr="C:\Users\kmacintyre\Desktop\1024px-Shoppers_Drug_Mart_logo.svg[1].png">
            <a:extLst>
              <a:ext uri="{FF2B5EF4-FFF2-40B4-BE49-F238E27FC236}">
                <a16:creationId xmlns:a16="http://schemas.microsoft.com/office/drawing/2014/main" id="{B0A2D279-6282-EF06-DBBB-2C23E45C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0" y="610098"/>
            <a:ext cx="1513968" cy="3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F6EB03-3118-5C22-7EB3-0CA9E31F6A87}"/>
              </a:ext>
            </a:extLst>
          </p:cNvPr>
          <p:cNvSpPr txBox="1"/>
          <p:nvPr/>
        </p:nvSpPr>
        <p:spPr>
          <a:xfrm>
            <a:off x="385897" y="4809061"/>
            <a:ext cx="5205314" cy="1671752"/>
          </a:xfrm>
          <a:prstGeom prst="rect">
            <a:avLst/>
          </a:prstGeom>
          <a:noFill/>
        </p:spPr>
        <p:txBody>
          <a:bodyPr wrap="square" lIns="101103" tIns="50552" rIns="101103" bIns="50552" rtlCol="0">
            <a:spAutoFit/>
          </a:bodyPr>
          <a:lstStyle/>
          <a:p>
            <a:r>
              <a:rPr lang="en-US" sz="1200" b="1" dirty="0">
                <a:latin typeface="Foco" panose="020B0504050202020203" pitchFamily="34" charset="0"/>
                <a:cs typeface="Arial" pitchFamily="34" charset="0"/>
              </a:rPr>
              <a:t>Tips for Sales Success:       </a:t>
            </a:r>
            <a:r>
              <a:rPr lang="en-US" sz="1200" dirty="0">
                <a:latin typeface="Foco" panose="020B0504050202020203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Organize your tray as shown – it’s designed to give more space to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b="1" dirty="0">
                <a:latin typeface="Foco" panose="020B0504050202020203" pitchFamily="34" charset="0"/>
                <a:cs typeface="Arial" pitchFamily="34" charset="0"/>
              </a:rPr>
              <a:t>Merchandize your high-value tickets closest to the cash register.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Do not put anything on top of the display case, especially covering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Leave some pockets empty so that you can allow the ticket visuals to show when overlapped.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Always keep your case fully merchandised.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Prevent out-of-stocks – call Hotline to place an emergency order between call days if needed.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853F32-C597-DD4A-84C4-100C5597B701}"/>
              </a:ext>
            </a:extLst>
          </p:cNvPr>
          <p:cNvGrpSpPr/>
          <p:nvPr/>
        </p:nvGrpSpPr>
        <p:grpSpPr>
          <a:xfrm>
            <a:off x="5656536" y="5168509"/>
            <a:ext cx="3135276" cy="905362"/>
            <a:chOff x="5185146" y="5398847"/>
            <a:chExt cx="3717297" cy="1251943"/>
          </a:xfrm>
          <a:gradFill>
            <a:gsLst>
              <a:gs pos="0">
                <a:srgbClr val="02BBE6"/>
              </a:gs>
              <a:gs pos="50000">
                <a:srgbClr val="02BBE6"/>
              </a:gs>
              <a:gs pos="100000">
                <a:srgbClr val="02BBE6"/>
              </a:gs>
            </a:gsLst>
            <a:lin ang="5400000" scaled="0"/>
          </a:gradFill>
        </p:grpSpPr>
        <p:sp>
          <p:nvSpPr>
            <p:cNvPr id="10" name="Rounded Rectangle 28">
              <a:extLst>
                <a:ext uri="{FF2B5EF4-FFF2-40B4-BE49-F238E27FC236}">
                  <a16:creationId xmlns:a16="http://schemas.microsoft.com/office/drawing/2014/main" id="{B8792FC1-D7FF-5FC8-6A79-DCCAB070B3D5}"/>
                </a:ext>
              </a:extLst>
            </p:cNvPr>
            <p:cNvSpPr/>
            <p:nvPr/>
          </p:nvSpPr>
          <p:spPr>
            <a:xfrm>
              <a:off x="5185146" y="5398847"/>
              <a:ext cx="3717297" cy="1251943"/>
            </a:xfrm>
            <a:prstGeom prst="roundRect">
              <a:avLst/>
            </a:prstGeom>
            <a:grpFill/>
            <a:ln>
              <a:solidFill>
                <a:srgbClr val="02BBE6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Foco" panose="020B0504050202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223672-8935-EB81-363F-90F4CB4A3BD6}"/>
                </a:ext>
              </a:extLst>
            </p:cNvPr>
            <p:cNvSpPr/>
            <p:nvPr/>
          </p:nvSpPr>
          <p:spPr>
            <a:xfrm>
              <a:off x="5332034" y="5573235"/>
              <a:ext cx="3464261" cy="654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REMINDER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An empty case means lost sales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5405488-004F-3526-217D-EE4AC915DDCD}"/>
              </a:ext>
            </a:extLst>
          </p:cNvPr>
          <p:cNvGrpSpPr/>
          <p:nvPr/>
        </p:nvGrpSpPr>
        <p:grpSpPr>
          <a:xfrm>
            <a:off x="1404037" y="1638461"/>
            <a:ext cx="6505190" cy="3143913"/>
            <a:chOff x="2924385" y="2024396"/>
            <a:chExt cx="6933996" cy="3252565"/>
          </a:xfrm>
          <a:solidFill>
            <a:srgbClr val="81DEFF"/>
          </a:solidFill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6EFF9263-5912-1B02-AA40-E4310DAB4DE9}"/>
                </a:ext>
              </a:extLst>
            </p:cNvPr>
            <p:cNvSpPr/>
            <p:nvPr/>
          </p:nvSpPr>
          <p:spPr>
            <a:xfrm>
              <a:off x="2961933" y="2024396"/>
              <a:ext cx="6896448" cy="3245168"/>
            </a:xfrm>
            <a:prstGeom prst="rect">
              <a:avLst/>
            </a:prstGeom>
            <a:grpFill/>
            <a:ln w="1016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588" dirty="0">
                <a:solidFill>
                  <a:srgbClr val="FFFFFF"/>
                </a:solidFill>
                <a:latin typeface="Foco" panose="020B0504050202020203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348EE5F-068E-EB56-AEB6-B34C8B7C46F7}"/>
                </a:ext>
              </a:extLst>
            </p:cNvPr>
            <p:cNvSpPr/>
            <p:nvPr/>
          </p:nvSpPr>
          <p:spPr>
            <a:xfrm>
              <a:off x="2943935" y="5145752"/>
              <a:ext cx="6896448" cy="13120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571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9" dirty="0">
                  <a:solidFill>
                    <a:srgbClr val="FFFFFF"/>
                  </a:solidFill>
                  <a:latin typeface="Foco" panose="020B0504050202020203" pitchFamily="34" charset="0"/>
                </a:rPr>
                <a:t>Display Strip</a:t>
              </a:r>
              <a:endParaRPr lang="en-CA" sz="1059" dirty="0">
                <a:solidFill>
                  <a:srgbClr val="FFFFFF"/>
                </a:solidFill>
                <a:latin typeface="Foco" panose="020B0504050202020203" pitchFamily="34" charset="0"/>
              </a:endParaRP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16120E3-B5AE-8F2F-5085-4B0522AFF08C}"/>
                </a:ext>
              </a:extLst>
            </p:cNvPr>
            <p:cNvCxnSpPr/>
            <p:nvPr/>
          </p:nvCxnSpPr>
          <p:spPr>
            <a:xfrm>
              <a:off x="6375317" y="2030783"/>
              <a:ext cx="0" cy="3140518"/>
            </a:xfrm>
            <a:prstGeom prst="line">
              <a:avLst/>
            </a:prstGeom>
            <a:grpFill/>
            <a:ln w="1016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D00F36C-BF0A-D826-82B0-FBF88CD47E8F}"/>
                </a:ext>
              </a:extLst>
            </p:cNvPr>
            <p:cNvCxnSpPr/>
            <p:nvPr/>
          </p:nvCxnSpPr>
          <p:spPr>
            <a:xfrm>
              <a:off x="2972375" y="4922475"/>
              <a:ext cx="6853873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7D7746AF-4AA1-4440-798E-21682B7D2B2C}"/>
                </a:ext>
              </a:extLst>
            </p:cNvPr>
            <p:cNvCxnSpPr/>
            <p:nvPr/>
          </p:nvCxnSpPr>
          <p:spPr>
            <a:xfrm>
              <a:off x="2963902" y="4710808"/>
              <a:ext cx="6853873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2509778-BC0F-44C8-7B37-EFA676DB1514}"/>
                </a:ext>
              </a:extLst>
            </p:cNvPr>
            <p:cNvCxnSpPr/>
            <p:nvPr/>
          </p:nvCxnSpPr>
          <p:spPr>
            <a:xfrm>
              <a:off x="2973480" y="4490675"/>
              <a:ext cx="6853873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7F0D512-CEAB-707E-319C-0B02C0DF4DB4}"/>
                </a:ext>
              </a:extLst>
            </p:cNvPr>
            <p:cNvCxnSpPr/>
            <p:nvPr/>
          </p:nvCxnSpPr>
          <p:spPr>
            <a:xfrm>
              <a:off x="2924385" y="4279008"/>
              <a:ext cx="6853873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164BAC1-F603-234C-AA1F-3BF67B089597}"/>
                </a:ext>
              </a:extLst>
            </p:cNvPr>
            <p:cNvCxnSpPr/>
            <p:nvPr/>
          </p:nvCxnSpPr>
          <p:spPr>
            <a:xfrm>
              <a:off x="2973480" y="4058875"/>
              <a:ext cx="6853873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48F2DC38-9BA9-51FD-8F2E-8F77E1360165}"/>
                </a:ext>
              </a:extLst>
            </p:cNvPr>
            <p:cNvCxnSpPr/>
            <p:nvPr/>
          </p:nvCxnSpPr>
          <p:spPr>
            <a:xfrm>
              <a:off x="2973480" y="3830275"/>
              <a:ext cx="6853873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1865382-D93D-10DE-D172-19676868D38A}"/>
                </a:ext>
              </a:extLst>
            </p:cNvPr>
            <p:cNvCxnSpPr/>
            <p:nvPr/>
          </p:nvCxnSpPr>
          <p:spPr>
            <a:xfrm>
              <a:off x="2924385" y="3618608"/>
              <a:ext cx="6853873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AFE765C-D8E5-CD08-26F6-A4BE697EE253}"/>
                </a:ext>
              </a:extLst>
            </p:cNvPr>
            <p:cNvCxnSpPr/>
            <p:nvPr/>
          </p:nvCxnSpPr>
          <p:spPr>
            <a:xfrm>
              <a:off x="2973480" y="3398475"/>
              <a:ext cx="6853873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C5BC549-0148-3704-9E64-7D3E06775C7C}"/>
              </a:ext>
            </a:extLst>
          </p:cNvPr>
          <p:cNvSpPr/>
          <p:nvPr/>
        </p:nvSpPr>
        <p:spPr>
          <a:xfrm rot="5400000">
            <a:off x="6553667" y="3042396"/>
            <a:ext cx="3140639" cy="276331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03" tIns="50552" rIns="101103" bIns="50552" rtlCol="0" anchor="ctr"/>
          <a:lstStyle/>
          <a:p>
            <a:pPr algn="ctr"/>
            <a:r>
              <a:rPr lang="en-US" sz="1588" b="1" dirty="0">
                <a:solidFill>
                  <a:schemeClr val="tx1"/>
                </a:solidFill>
                <a:latin typeface="Foco" panose="020B0504050202020203" pitchFamily="34" charset="0"/>
                <a:cs typeface="Arial" pitchFamily="34" charset="0"/>
              </a:rPr>
              <a:t>Cash Register</a:t>
            </a:r>
            <a:endParaRPr lang="en-CA" sz="1588" b="1" dirty="0">
              <a:solidFill>
                <a:schemeClr val="tx1"/>
              </a:solidFill>
              <a:latin typeface="Foco" panose="020B0504050202020203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CE6C33-9C49-4864-135A-B77F18A7ED28}"/>
              </a:ext>
            </a:extLst>
          </p:cNvPr>
          <p:cNvGrpSpPr/>
          <p:nvPr/>
        </p:nvGrpSpPr>
        <p:grpSpPr>
          <a:xfrm>
            <a:off x="1969264" y="1678820"/>
            <a:ext cx="2016075" cy="1252526"/>
            <a:chOff x="2271186" y="338405"/>
            <a:chExt cx="2016075" cy="12525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E3D860-D86F-B4DA-970E-E7075FF48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1186" y="338405"/>
              <a:ext cx="732916" cy="631746"/>
            </a:xfrm>
            <a:prstGeom prst="rect">
              <a:avLst/>
            </a:prstGeom>
          </p:spPr>
        </p:pic>
        <p:pic>
          <p:nvPicPr>
            <p:cNvPr id="13" name="Picture 12" descr="A poster for a casino&#10;&#10;AI-generated content may be incorrect.">
              <a:extLst>
                <a:ext uri="{FF2B5EF4-FFF2-40B4-BE49-F238E27FC236}">
                  <a16:creationId xmlns:a16="http://schemas.microsoft.com/office/drawing/2014/main" id="{E1720AC0-E522-E33E-EA9E-CBD0A04E5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56" y="338444"/>
              <a:ext cx="737459" cy="1252487"/>
            </a:xfrm>
            <a:prstGeom prst="rect">
              <a:avLst/>
            </a:prstGeom>
          </p:spPr>
        </p:pic>
        <p:pic>
          <p:nvPicPr>
            <p:cNvPr id="15" name="Picture 14" descr="A poster for a crossword puzzle game&#10;&#10;Description automatically generated">
              <a:extLst>
                <a:ext uri="{FF2B5EF4-FFF2-40B4-BE49-F238E27FC236}">
                  <a16:creationId xmlns:a16="http://schemas.microsoft.com/office/drawing/2014/main" id="{87E6729B-5FC9-4EA1-A0E8-5D6CBADA7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960" y="348557"/>
              <a:ext cx="756301" cy="1232263"/>
            </a:xfrm>
            <a:prstGeom prst="rect">
              <a:avLst/>
            </a:prstGeom>
          </p:spPr>
        </p:pic>
      </p:grpSp>
      <p:pic>
        <p:nvPicPr>
          <p:cNvPr id="33" name="Picture 32" descr="A bingo card with numbers and symbols&#10;&#10;AI-generated content may be incorrect.">
            <a:extLst>
              <a:ext uri="{FF2B5EF4-FFF2-40B4-BE49-F238E27FC236}">
                <a16:creationId xmlns:a16="http://schemas.microsoft.com/office/drawing/2014/main" id="{DD897575-5FAA-3C0D-1E0C-F03F16A5AE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37" y="2038476"/>
            <a:ext cx="725407" cy="626702"/>
          </a:xfrm>
          <a:prstGeom prst="rect">
            <a:avLst/>
          </a:prstGeom>
        </p:spPr>
      </p:pic>
      <p:pic>
        <p:nvPicPr>
          <p:cNvPr id="54" name="Picture 53" descr="A screenshot of a lottery ticket&#10;&#10;AI-generated content may be incorrect.">
            <a:extLst>
              <a:ext uri="{FF2B5EF4-FFF2-40B4-BE49-F238E27FC236}">
                <a16:creationId xmlns:a16="http://schemas.microsoft.com/office/drawing/2014/main" id="{46C39FE4-A8B9-D0E9-E05B-279E35DC5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97" y="1687498"/>
            <a:ext cx="694855" cy="9009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80BEC5C-3018-A121-F941-ED9FFDC1D2DF}"/>
              </a:ext>
            </a:extLst>
          </p:cNvPr>
          <p:cNvGrpSpPr/>
          <p:nvPr/>
        </p:nvGrpSpPr>
        <p:grpSpPr>
          <a:xfrm>
            <a:off x="1472675" y="1660862"/>
            <a:ext cx="767776" cy="2976191"/>
            <a:chOff x="797762" y="1660862"/>
            <a:chExt cx="767776" cy="2976191"/>
          </a:xfrm>
        </p:grpSpPr>
        <p:pic>
          <p:nvPicPr>
            <p:cNvPr id="6" name="Picture 5" descr="A poster with a picture of gold nuggets&#10;&#10;AI-generated content may be incorrect.">
              <a:extLst>
                <a:ext uri="{FF2B5EF4-FFF2-40B4-BE49-F238E27FC236}">
                  <a16:creationId xmlns:a16="http://schemas.microsoft.com/office/drawing/2014/main" id="{22494E6D-DC99-F0CB-25C1-AB7CF21F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94" y="1660862"/>
              <a:ext cx="559855" cy="1210946"/>
            </a:xfrm>
            <a:prstGeom prst="rect">
              <a:avLst/>
            </a:prstGeom>
          </p:spPr>
        </p:pic>
        <p:pic>
          <p:nvPicPr>
            <p:cNvPr id="9" name="Picture 8" descr="A poster of a game&#10;&#10;AI-generated content may be incorrect.">
              <a:extLst>
                <a:ext uri="{FF2B5EF4-FFF2-40B4-BE49-F238E27FC236}">
                  <a16:creationId xmlns:a16="http://schemas.microsoft.com/office/drawing/2014/main" id="{9E085A8A-5227-B53B-7382-4F46AC11F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62" y="2247436"/>
              <a:ext cx="767776" cy="9597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FC095B7-E429-7E26-9A52-5BD70AD0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108" y="2765310"/>
              <a:ext cx="656406" cy="1460406"/>
            </a:xfrm>
            <a:prstGeom prst="rect">
              <a:avLst/>
            </a:prstGeom>
          </p:spPr>
        </p:pic>
        <p:pic>
          <p:nvPicPr>
            <p:cNvPr id="32" name="Picture 31" descr="A board game with symbols&#10;&#10;Description automatically generated">
              <a:extLst>
                <a:ext uri="{FF2B5EF4-FFF2-40B4-BE49-F238E27FC236}">
                  <a16:creationId xmlns:a16="http://schemas.microsoft.com/office/drawing/2014/main" id="{10CA447E-C82B-8535-1E0C-18666CF3C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36" y="3383075"/>
              <a:ext cx="653222" cy="1253978"/>
            </a:xfrm>
            <a:prstGeom prst="rect">
              <a:avLst/>
            </a:prstGeom>
          </p:spPr>
        </p:pic>
      </p:grpSp>
      <p:pic>
        <p:nvPicPr>
          <p:cNvPr id="28" name="Picture 27" descr="A card with flowers and crossword puzzle&#10;&#10;AI-generated content may be incorrect.">
            <a:extLst>
              <a:ext uri="{FF2B5EF4-FFF2-40B4-BE49-F238E27FC236}">
                <a16:creationId xmlns:a16="http://schemas.microsoft.com/office/drawing/2014/main" id="{8AA53FF9-8C82-8E2E-4045-10AD8D04FF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45" y="2050348"/>
            <a:ext cx="720275" cy="1129321"/>
          </a:xfrm>
          <a:prstGeom prst="rect">
            <a:avLst/>
          </a:prstGeom>
        </p:spPr>
      </p:pic>
      <p:pic>
        <p:nvPicPr>
          <p:cNvPr id="22" name="Picture 21" descr="A person looking at a city&#10;&#10;Description automatically generated">
            <a:extLst>
              <a:ext uri="{FF2B5EF4-FFF2-40B4-BE49-F238E27FC236}">
                <a16:creationId xmlns:a16="http://schemas.microsoft.com/office/drawing/2014/main" id="{8B61E424-E6D5-1732-7037-C9EE91772E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88" y="2469005"/>
            <a:ext cx="640695" cy="14745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7F60B5-0821-76DF-2132-8D5268F398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7617" y="1664090"/>
            <a:ext cx="854599" cy="2302755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B5E7CFA3-3BF2-EF49-526B-1407125D4055}"/>
              </a:ext>
            </a:extLst>
          </p:cNvPr>
          <p:cNvGrpSpPr/>
          <p:nvPr/>
        </p:nvGrpSpPr>
        <p:grpSpPr>
          <a:xfrm>
            <a:off x="2053967" y="2506909"/>
            <a:ext cx="669685" cy="1759791"/>
            <a:chOff x="2890858" y="5365056"/>
            <a:chExt cx="654990" cy="1759791"/>
          </a:xfrm>
        </p:grpSpPr>
        <p:pic>
          <p:nvPicPr>
            <p:cNvPr id="98" name="Picture 97" descr="A poster with a lotto game&#10;&#10;AI-generated content may be incorrect.">
              <a:extLst>
                <a:ext uri="{FF2B5EF4-FFF2-40B4-BE49-F238E27FC236}">
                  <a16:creationId xmlns:a16="http://schemas.microsoft.com/office/drawing/2014/main" id="{96137E1B-2934-E3B6-8D8F-F57B45181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858" y="5365056"/>
              <a:ext cx="646645" cy="1317033"/>
            </a:xfrm>
            <a:prstGeom prst="rect">
              <a:avLst/>
            </a:prstGeom>
          </p:spPr>
        </p:pic>
        <p:pic>
          <p:nvPicPr>
            <p:cNvPr id="97" name="Picture 96" descr="A screen shot of a game&#10;&#10;AI-generated content may be incorrect.">
              <a:extLst>
                <a:ext uri="{FF2B5EF4-FFF2-40B4-BE49-F238E27FC236}">
                  <a16:creationId xmlns:a16="http://schemas.microsoft.com/office/drawing/2014/main" id="{1F21262C-561C-86D1-0B41-CFBAABBF5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066" y="5807814"/>
              <a:ext cx="647782" cy="1317033"/>
            </a:xfrm>
            <a:prstGeom prst="rect">
              <a:avLst/>
            </a:prstGeom>
          </p:spPr>
        </p:pic>
      </p:grpSp>
      <p:pic>
        <p:nvPicPr>
          <p:cNvPr id="47" name="Picture 46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727E0B6B-BAB8-46EF-9042-D528723B797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52" y="3321591"/>
            <a:ext cx="648093" cy="1315186"/>
          </a:xfrm>
          <a:prstGeom prst="rect">
            <a:avLst/>
          </a:prstGeom>
        </p:spPr>
      </p:pic>
      <p:pic>
        <p:nvPicPr>
          <p:cNvPr id="48" name="Picture 47" descr="A poster for a candy game&#10;&#10;AI-generated content may be incorrect.">
            <a:extLst>
              <a:ext uri="{FF2B5EF4-FFF2-40B4-BE49-F238E27FC236}">
                <a16:creationId xmlns:a16="http://schemas.microsoft.com/office/drawing/2014/main" id="{D43CDD2A-0CE2-2163-92A7-6AD480F52EA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89" y="1687228"/>
            <a:ext cx="680263" cy="907017"/>
          </a:xfrm>
          <a:prstGeom prst="rect">
            <a:avLst/>
          </a:prstGeom>
        </p:spPr>
      </p:pic>
      <p:pic>
        <p:nvPicPr>
          <p:cNvPr id="19" name="Picture 18" descr="A close-up of a card game&#10;&#10;AI-generated content may be incorrect.">
            <a:extLst>
              <a:ext uri="{FF2B5EF4-FFF2-40B4-BE49-F238E27FC236}">
                <a16:creationId xmlns:a16="http://schemas.microsoft.com/office/drawing/2014/main" id="{A17CCFA2-F4A0-CE52-5F61-134366FA513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78" y="2050397"/>
            <a:ext cx="743109" cy="135824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76F13381-E58E-ADEF-A46D-7E179D0A5304}"/>
              </a:ext>
            </a:extLst>
          </p:cNvPr>
          <p:cNvGrpSpPr/>
          <p:nvPr/>
        </p:nvGrpSpPr>
        <p:grpSpPr>
          <a:xfrm>
            <a:off x="4687760" y="2462644"/>
            <a:ext cx="741554" cy="2176338"/>
            <a:chOff x="4675060" y="3643744"/>
            <a:chExt cx="741554" cy="2176338"/>
          </a:xfrm>
        </p:grpSpPr>
        <p:pic>
          <p:nvPicPr>
            <p:cNvPr id="83" name="Picture 82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3BE1F017-F521-7034-FE27-2944C8975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229" y="3643744"/>
              <a:ext cx="703660" cy="1235774"/>
            </a:xfrm>
            <a:prstGeom prst="rect">
              <a:avLst/>
            </a:prstGeom>
          </p:spPr>
        </p:pic>
        <p:pic>
          <p:nvPicPr>
            <p:cNvPr id="84" name="Picture 83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60840510-93E2-0030-D6B0-BDC70C90F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092" y="4022925"/>
              <a:ext cx="724872" cy="1279311"/>
            </a:xfrm>
            <a:prstGeom prst="rect">
              <a:avLst/>
            </a:prstGeom>
          </p:spPr>
        </p:pic>
        <p:pic>
          <p:nvPicPr>
            <p:cNvPr id="49" name="Picture 48" descr="A poster with colorful text&#10;&#10;AI-generated content may be incorrect.">
              <a:extLst>
                <a:ext uri="{FF2B5EF4-FFF2-40B4-BE49-F238E27FC236}">
                  <a16:creationId xmlns:a16="http://schemas.microsoft.com/office/drawing/2014/main" id="{353C5EE4-CBAE-10E1-0658-662ED32CE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060" y="4485799"/>
              <a:ext cx="741554" cy="1334283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F116C8-40AB-D0EB-3CDD-DABE99713E0C}"/>
              </a:ext>
            </a:extLst>
          </p:cNvPr>
          <p:cNvGrpSpPr/>
          <p:nvPr/>
        </p:nvGrpSpPr>
        <p:grpSpPr>
          <a:xfrm>
            <a:off x="5765818" y="1679663"/>
            <a:ext cx="1365257" cy="937637"/>
            <a:chOff x="6258076" y="1673943"/>
            <a:chExt cx="1365257" cy="937637"/>
          </a:xfrm>
        </p:grpSpPr>
        <p:pic>
          <p:nvPicPr>
            <p:cNvPr id="53" name="Picture 52" descr="A colorful flyer with palm trees and birds&#10;&#10;AI-generated content may be incorrect.">
              <a:extLst>
                <a:ext uri="{FF2B5EF4-FFF2-40B4-BE49-F238E27FC236}">
                  <a16:creationId xmlns:a16="http://schemas.microsoft.com/office/drawing/2014/main" id="{78C36EFC-70A0-1021-07E7-B9176BB72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076" y="1673943"/>
              <a:ext cx="740375" cy="926432"/>
            </a:xfrm>
            <a:prstGeom prst="rect">
              <a:avLst/>
            </a:prstGeom>
          </p:spPr>
        </p:pic>
        <p:pic>
          <p:nvPicPr>
            <p:cNvPr id="52" name="Picture 51" descr="A poster with a truck and pumpkins&#10;&#10;AI-generated content may be incorrect.">
              <a:extLst>
                <a:ext uri="{FF2B5EF4-FFF2-40B4-BE49-F238E27FC236}">
                  <a16:creationId xmlns:a16="http://schemas.microsoft.com/office/drawing/2014/main" id="{25E1C92C-474A-BB23-0D38-91AC4322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114" y="1681307"/>
              <a:ext cx="744219" cy="930273"/>
            </a:xfrm>
            <a:prstGeom prst="rect">
              <a:avLst/>
            </a:prstGeom>
          </p:spPr>
        </p:pic>
      </p:grpSp>
      <p:pic>
        <p:nvPicPr>
          <p:cNvPr id="88" name="Picture 87" descr="A poster for a lottery game&#10;&#10;AI-generated content may be incorrect.">
            <a:extLst>
              <a:ext uri="{FF2B5EF4-FFF2-40B4-BE49-F238E27FC236}">
                <a16:creationId xmlns:a16="http://schemas.microsoft.com/office/drawing/2014/main" id="{9991480F-2268-B0C0-DE98-2F19D834B4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89" y="2051294"/>
            <a:ext cx="753948" cy="116818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8005053F-9C77-03B0-426C-5B232179D4CB}"/>
              </a:ext>
            </a:extLst>
          </p:cNvPr>
          <p:cNvGrpSpPr/>
          <p:nvPr/>
        </p:nvGrpSpPr>
        <p:grpSpPr>
          <a:xfrm>
            <a:off x="6197475" y="1992254"/>
            <a:ext cx="824884" cy="2635248"/>
            <a:chOff x="6197195" y="2010914"/>
            <a:chExt cx="804323" cy="2635248"/>
          </a:xfrm>
        </p:grpSpPr>
        <p:pic>
          <p:nvPicPr>
            <p:cNvPr id="100" name="Picture 99" descr="A screenshot of a casino game&#10;&#10;Description automatically generated">
              <a:extLst>
                <a:ext uri="{FF2B5EF4-FFF2-40B4-BE49-F238E27FC236}">
                  <a16:creationId xmlns:a16="http://schemas.microsoft.com/office/drawing/2014/main" id="{B014B9C2-BDFA-1E1B-F04B-713EF8CB5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843" y="2010914"/>
              <a:ext cx="798675" cy="2078314"/>
            </a:xfrm>
            <a:prstGeom prst="rect">
              <a:avLst/>
            </a:prstGeom>
          </p:spPr>
        </p:pic>
        <p:pic>
          <p:nvPicPr>
            <p:cNvPr id="56" name="Picture 55" descr="A screen shot of a game&#10;&#10;AI-generated content may be incorrect.">
              <a:extLst>
                <a:ext uri="{FF2B5EF4-FFF2-40B4-BE49-F238E27FC236}">
                  <a16:creationId xmlns:a16="http://schemas.microsoft.com/office/drawing/2014/main" id="{F61E5662-11E8-B97F-EEE1-456029C10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195" y="2561133"/>
              <a:ext cx="801522" cy="2085029"/>
            </a:xfrm>
            <a:prstGeom prst="rect">
              <a:avLst/>
            </a:prstGeom>
          </p:spPr>
        </p:pic>
      </p:grpSp>
      <p:pic>
        <p:nvPicPr>
          <p:cNvPr id="57" name="Picture 5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77940C3C-1BAA-1C83-213A-0483C7BE3E8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047279" y="1687027"/>
            <a:ext cx="806866" cy="2060833"/>
          </a:xfrm>
          <a:prstGeom prst="rect">
            <a:avLst/>
          </a:prstGeom>
        </p:spPr>
      </p:pic>
      <p:pic>
        <p:nvPicPr>
          <p:cNvPr id="70" name="Picture 69" descr="A screenshot of a game&#10;&#10;AI-generated content may be incorrect.">
            <a:extLst>
              <a:ext uri="{FF2B5EF4-FFF2-40B4-BE49-F238E27FC236}">
                <a16:creationId xmlns:a16="http://schemas.microsoft.com/office/drawing/2014/main" id="{534E0CEF-1651-9BDA-CF64-C846049978E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58" y="2053033"/>
            <a:ext cx="856004" cy="1776491"/>
          </a:xfrm>
          <a:prstGeom prst="rect">
            <a:avLst/>
          </a:prstGeom>
        </p:spPr>
      </p:pic>
      <p:pic>
        <p:nvPicPr>
          <p:cNvPr id="73" name="Picture 72" descr="A close up of a game&#10;&#10;AI-generated content may be incorrect.">
            <a:extLst>
              <a:ext uri="{FF2B5EF4-FFF2-40B4-BE49-F238E27FC236}">
                <a16:creationId xmlns:a16="http://schemas.microsoft.com/office/drawing/2014/main" id="{79F67C13-46A9-FBD6-B2B0-9F5AEE6946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86" y="2290509"/>
            <a:ext cx="834075" cy="235327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A58EE9A-9813-B401-29D6-2B98DE28FE45}"/>
              </a:ext>
            </a:extLst>
          </p:cNvPr>
          <p:cNvGrpSpPr/>
          <p:nvPr/>
        </p:nvGrpSpPr>
        <p:grpSpPr>
          <a:xfrm>
            <a:off x="5405108" y="2550535"/>
            <a:ext cx="791985" cy="2080684"/>
            <a:chOff x="3176349" y="3893242"/>
            <a:chExt cx="791985" cy="2080684"/>
          </a:xfrm>
        </p:grpSpPr>
        <p:pic>
          <p:nvPicPr>
            <p:cNvPr id="16" name="Picture 15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3968F23B-6B01-FA2E-4645-15BB1C868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39" y="3893242"/>
              <a:ext cx="782095" cy="1575349"/>
            </a:xfrm>
            <a:prstGeom prst="rect">
              <a:avLst/>
            </a:prstGeom>
          </p:spPr>
        </p:pic>
        <p:pic>
          <p:nvPicPr>
            <p:cNvPr id="21" name="Picture 20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05889AAC-6994-513A-53EF-DEA1106BD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349" y="4396194"/>
              <a:ext cx="790081" cy="1577732"/>
            </a:xfrm>
            <a:prstGeom prst="rect">
              <a:avLst/>
            </a:prstGeom>
          </p:spPr>
        </p:pic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48439263-348C-40B2-C896-39DA2D2FF96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207282" y="3470635"/>
            <a:ext cx="800854" cy="116904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237F73B-8D0E-191D-929A-7A7957BF00E5}"/>
              </a:ext>
            </a:extLst>
          </p:cNvPr>
          <p:cNvGrpSpPr/>
          <p:nvPr/>
        </p:nvGrpSpPr>
        <p:grpSpPr>
          <a:xfrm>
            <a:off x="3313843" y="2617251"/>
            <a:ext cx="1301169" cy="2010255"/>
            <a:chOff x="5673894" y="2785785"/>
            <a:chExt cx="916586" cy="146882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466E9DA-DC9D-F541-0D5D-74E32BE1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03498" y="2785785"/>
              <a:ext cx="870264" cy="961455"/>
            </a:xfrm>
            <a:prstGeom prst="rect">
              <a:avLst/>
            </a:prstGeom>
          </p:spPr>
        </p:pic>
        <p:pic>
          <p:nvPicPr>
            <p:cNvPr id="42" name="Picture 41" descr="A poster of a game&#10;&#10;AI-generated content may be incorrect.">
              <a:extLst>
                <a:ext uri="{FF2B5EF4-FFF2-40B4-BE49-F238E27FC236}">
                  <a16:creationId xmlns:a16="http://schemas.microsoft.com/office/drawing/2014/main" id="{C377E7E3-534F-4CF7-CA4D-143574C7C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894" y="3293157"/>
              <a:ext cx="916586" cy="961455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72839DF-36FB-97EE-8DD2-C587848AECC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10800000">
            <a:off x="2624506" y="3396817"/>
            <a:ext cx="922854" cy="12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7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CA" sz="1400" dirty="0"/>
              <a:t>2-Part </a:t>
            </a:r>
            <a:r>
              <a:rPr lang="en-CA" sz="1400" spc="45" dirty="0"/>
              <a:t>Built-In Display Case Planogram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Shoppers Drug Mart | </a:t>
            </a:r>
            <a:r>
              <a:rPr lang="en-US" sz="900" dirty="0">
                <a:solidFill>
                  <a:srgbClr val="003DA5"/>
                </a:solidFill>
                <a:latin typeface="Arial Black" panose="020B0A04020102020204" pitchFamily="34" charset="0"/>
              </a:rPr>
              <a:t>September</a:t>
            </a:r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2025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04B3E2-35B5-FDA3-E5CB-6A85CD942816}"/>
              </a:ext>
            </a:extLst>
          </p:cNvPr>
          <p:cNvSpPr/>
          <p:nvPr/>
        </p:nvSpPr>
        <p:spPr>
          <a:xfrm>
            <a:off x="5713920" y="26628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018F0-D815-B30B-CB10-FC441F9D6D6F}"/>
              </a:ext>
            </a:extLst>
          </p:cNvPr>
          <p:cNvSpPr/>
          <p:nvPr/>
        </p:nvSpPr>
        <p:spPr>
          <a:xfrm>
            <a:off x="5696196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024CB6-2B4D-08AA-C6E5-FCD096244FE4}"/>
              </a:ext>
            </a:extLst>
          </p:cNvPr>
          <p:cNvSpPr/>
          <p:nvPr/>
        </p:nvSpPr>
        <p:spPr>
          <a:xfrm>
            <a:off x="5866320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DEB9BF-E6E2-40B4-92A6-F43F9DEB5198}"/>
              </a:ext>
            </a:extLst>
          </p:cNvPr>
          <p:cNvSpPr/>
          <p:nvPr/>
        </p:nvSpPr>
        <p:spPr>
          <a:xfrm>
            <a:off x="6018720" y="29676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2B52E3-8149-443F-A308-931A3DC28F47}"/>
              </a:ext>
            </a:extLst>
          </p:cNvPr>
          <p:cNvSpPr/>
          <p:nvPr/>
        </p:nvSpPr>
        <p:spPr>
          <a:xfrm>
            <a:off x="5712752" y="2405683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pic>
        <p:nvPicPr>
          <p:cNvPr id="3" name="Picture 3" descr="C:\Users\kmacintyre\Desktop\1024px-Shoppers_Drug_Mart_logo.svg[1].png">
            <a:extLst>
              <a:ext uri="{FF2B5EF4-FFF2-40B4-BE49-F238E27FC236}">
                <a16:creationId xmlns:a16="http://schemas.microsoft.com/office/drawing/2014/main" id="{B0A2D279-6282-EF06-DBBB-2C23E45C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0" y="610098"/>
            <a:ext cx="1513968" cy="3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F6EB03-3118-5C22-7EB3-0CA9E31F6A87}"/>
              </a:ext>
            </a:extLst>
          </p:cNvPr>
          <p:cNvSpPr txBox="1"/>
          <p:nvPr/>
        </p:nvSpPr>
        <p:spPr>
          <a:xfrm>
            <a:off x="385897" y="4809061"/>
            <a:ext cx="5205314" cy="1671752"/>
          </a:xfrm>
          <a:prstGeom prst="rect">
            <a:avLst/>
          </a:prstGeom>
          <a:noFill/>
        </p:spPr>
        <p:txBody>
          <a:bodyPr wrap="square" lIns="101103" tIns="50552" rIns="101103" bIns="50552" rtlCol="0">
            <a:spAutoFit/>
          </a:bodyPr>
          <a:lstStyle/>
          <a:p>
            <a:r>
              <a:rPr lang="en-US" sz="1200" b="1" dirty="0">
                <a:latin typeface="Foco" panose="020B0504050202020203" pitchFamily="34" charset="0"/>
                <a:cs typeface="Arial" pitchFamily="34" charset="0"/>
              </a:rPr>
              <a:t>Tips for Sales Success:       </a:t>
            </a:r>
            <a:r>
              <a:rPr lang="en-US" sz="1200" dirty="0">
                <a:latin typeface="Foco" panose="020B0504050202020203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Organize your tray as shown – it’s designed to give more space to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b="1" dirty="0">
                <a:latin typeface="Foco" panose="020B0504050202020203" pitchFamily="34" charset="0"/>
                <a:cs typeface="Arial" pitchFamily="34" charset="0"/>
              </a:rPr>
              <a:t>Merchandize your high-value tickets closest to the cash register.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Do not put anything on top of the display case, especially covering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Leave some pockets empty so that you can allow the ticket visuals to show when overlapped.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Always keep your case fully merchandised.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Prevent out-of-stocks – call Hotline to place an emergency order between call days if needed.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853F32-C597-DD4A-84C4-100C5597B701}"/>
              </a:ext>
            </a:extLst>
          </p:cNvPr>
          <p:cNvGrpSpPr/>
          <p:nvPr/>
        </p:nvGrpSpPr>
        <p:grpSpPr>
          <a:xfrm>
            <a:off x="5656536" y="5168509"/>
            <a:ext cx="3135276" cy="905362"/>
            <a:chOff x="5185146" y="5398847"/>
            <a:chExt cx="3717297" cy="1251943"/>
          </a:xfrm>
          <a:gradFill>
            <a:gsLst>
              <a:gs pos="0">
                <a:srgbClr val="02BBE6"/>
              </a:gs>
              <a:gs pos="50000">
                <a:srgbClr val="02BBE6"/>
              </a:gs>
              <a:gs pos="100000">
                <a:srgbClr val="02BBE6"/>
              </a:gs>
            </a:gsLst>
            <a:lin ang="5400000" scaled="0"/>
          </a:gradFill>
        </p:grpSpPr>
        <p:sp>
          <p:nvSpPr>
            <p:cNvPr id="10" name="Rounded Rectangle 28">
              <a:extLst>
                <a:ext uri="{FF2B5EF4-FFF2-40B4-BE49-F238E27FC236}">
                  <a16:creationId xmlns:a16="http://schemas.microsoft.com/office/drawing/2014/main" id="{B8792FC1-D7FF-5FC8-6A79-DCCAB070B3D5}"/>
                </a:ext>
              </a:extLst>
            </p:cNvPr>
            <p:cNvSpPr/>
            <p:nvPr/>
          </p:nvSpPr>
          <p:spPr>
            <a:xfrm>
              <a:off x="5185146" y="5398847"/>
              <a:ext cx="3717297" cy="1251943"/>
            </a:xfrm>
            <a:prstGeom prst="roundRect">
              <a:avLst/>
            </a:prstGeom>
            <a:grpFill/>
            <a:ln>
              <a:solidFill>
                <a:srgbClr val="02BBE6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Foco" panose="020B0504050202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223672-8935-EB81-363F-90F4CB4A3BD6}"/>
                </a:ext>
              </a:extLst>
            </p:cNvPr>
            <p:cNvSpPr/>
            <p:nvPr/>
          </p:nvSpPr>
          <p:spPr>
            <a:xfrm>
              <a:off x="5332034" y="5573235"/>
              <a:ext cx="3464261" cy="654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REMINDER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An empty case means lost sales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12D755-7B4E-BC61-8585-C48339082173}"/>
              </a:ext>
            </a:extLst>
          </p:cNvPr>
          <p:cNvGrpSpPr/>
          <p:nvPr/>
        </p:nvGrpSpPr>
        <p:grpSpPr>
          <a:xfrm>
            <a:off x="109740" y="1610242"/>
            <a:ext cx="8152412" cy="3172132"/>
            <a:chOff x="92155" y="1604682"/>
            <a:chExt cx="8152412" cy="317213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5405488-004F-3526-217D-EE4AC915DDCD}"/>
                </a:ext>
              </a:extLst>
            </p:cNvPr>
            <p:cNvGrpSpPr/>
            <p:nvPr/>
          </p:nvGrpSpPr>
          <p:grpSpPr>
            <a:xfrm>
              <a:off x="1386452" y="1632901"/>
              <a:ext cx="6505190" cy="3143913"/>
              <a:chOff x="2924385" y="2024396"/>
              <a:chExt cx="6933996" cy="3252565"/>
            </a:xfrm>
            <a:solidFill>
              <a:srgbClr val="81DEFF"/>
            </a:solidFill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6EFF9263-5912-1B02-AA40-E4310DAB4DE9}"/>
                  </a:ext>
                </a:extLst>
              </p:cNvPr>
              <p:cNvSpPr/>
              <p:nvPr/>
            </p:nvSpPr>
            <p:spPr>
              <a:xfrm>
                <a:off x="2961933" y="2024396"/>
                <a:ext cx="6896448" cy="3245168"/>
              </a:xfrm>
              <a:prstGeom prst="rect">
                <a:avLst/>
              </a:prstGeom>
              <a:grpFill/>
              <a:ln w="1016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588" dirty="0">
                  <a:solidFill>
                    <a:srgbClr val="FFFFFF"/>
                  </a:solidFill>
                  <a:latin typeface="Foco" panose="020B0504050202020203" pitchFamily="34" charset="0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F348EE5F-068E-EB56-AEB6-B34C8B7C46F7}"/>
                  </a:ext>
                </a:extLst>
              </p:cNvPr>
              <p:cNvSpPr/>
              <p:nvPr/>
            </p:nvSpPr>
            <p:spPr>
              <a:xfrm>
                <a:off x="2943935" y="5145752"/>
                <a:ext cx="6896448" cy="131209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571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9" dirty="0">
                    <a:solidFill>
                      <a:srgbClr val="FFFFFF"/>
                    </a:solidFill>
                    <a:latin typeface="Foco" panose="020B0504050202020203" pitchFamily="34" charset="0"/>
                  </a:rPr>
                  <a:t>Display Strip</a:t>
                </a:r>
                <a:endParaRPr lang="en-CA" sz="1059" dirty="0">
                  <a:solidFill>
                    <a:srgbClr val="FFFFFF"/>
                  </a:solidFill>
                  <a:latin typeface="Foco" panose="020B0504050202020203" pitchFamily="34" charset="0"/>
                </a:endParaRPr>
              </a:p>
            </p:txBody>
          </p: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116120E3-B5AE-8F2F-5085-4B0522AFF08C}"/>
                  </a:ext>
                </a:extLst>
              </p:cNvPr>
              <p:cNvCxnSpPr/>
              <p:nvPr/>
            </p:nvCxnSpPr>
            <p:spPr>
              <a:xfrm>
                <a:off x="6375317" y="2030783"/>
                <a:ext cx="0" cy="3140518"/>
              </a:xfrm>
              <a:prstGeom prst="line">
                <a:avLst/>
              </a:prstGeom>
              <a:grpFill/>
              <a:ln w="1016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D00F36C-BF0A-D826-82B0-FBF88CD47E8F}"/>
                  </a:ext>
                </a:extLst>
              </p:cNvPr>
              <p:cNvCxnSpPr/>
              <p:nvPr/>
            </p:nvCxnSpPr>
            <p:spPr>
              <a:xfrm>
                <a:off x="2972375" y="4922475"/>
                <a:ext cx="6853873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7D7746AF-4AA1-4440-798E-21682B7D2B2C}"/>
                  </a:ext>
                </a:extLst>
              </p:cNvPr>
              <p:cNvCxnSpPr/>
              <p:nvPr/>
            </p:nvCxnSpPr>
            <p:spPr>
              <a:xfrm>
                <a:off x="2963902" y="4710808"/>
                <a:ext cx="6853873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2509778-BC0F-44C8-7B37-EFA676DB1514}"/>
                  </a:ext>
                </a:extLst>
              </p:cNvPr>
              <p:cNvCxnSpPr/>
              <p:nvPr/>
            </p:nvCxnSpPr>
            <p:spPr>
              <a:xfrm>
                <a:off x="2973480" y="4490675"/>
                <a:ext cx="6853873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07F0D512-CEAB-707E-319C-0B02C0DF4DB4}"/>
                  </a:ext>
                </a:extLst>
              </p:cNvPr>
              <p:cNvCxnSpPr/>
              <p:nvPr/>
            </p:nvCxnSpPr>
            <p:spPr>
              <a:xfrm>
                <a:off x="2924385" y="4279008"/>
                <a:ext cx="6853873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9164BAC1-F603-234C-AA1F-3BF67B089597}"/>
                  </a:ext>
                </a:extLst>
              </p:cNvPr>
              <p:cNvCxnSpPr/>
              <p:nvPr/>
            </p:nvCxnSpPr>
            <p:spPr>
              <a:xfrm>
                <a:off x="2973480" y="4058875"/>
                <a:ext cx="6853873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48F2DC38-9BA9-51FD-8F2E-8F77E1360165}"/>
                  </a:ext>
                </a:extLst>
              </p:cNvPr>
              <p:cNvCxnSpPr/>
              <p:nvPr/>
            </p:nvCxnSpPr>
            <p:spPr>
              <a:xfrm>
                <a:off x="2973480" y="3830275"/>
                <a:ext cx="6853873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1865382-D93D-10DE-D172-19676868D38A}"/>
                  </a:ext>
                </a:extLst>
              </p:cNvPr>
              <p:cNvCxnSpPr/>
              <p:nvPr/>
            </p:nvCxnSpPr>
            <p:spPr>
              <a:xfrm>
                <a:off x="2924385" y="3618608"/>
                <a:ext cx="6853873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AFE765C-D8E5-CD08-26F6-A4BE697EE253}"/>
                  </a:ext>
                </a:extLst>
              </p:cNvPr>
              <p:cNvCxnSpPr/>
              <p:nvPr/>
            </p:nvCxnSpPr>
            <p:spPr>
              <a:xfrm>
                <a:off x="2973480" y="3398475"/>
                <a:ext cx="6853873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BDF2DA3-8B3B-E957-9182-ABC5020E71AD}"/>
                </a:ext>
              </a:extLst>
            </p:cNvPr>
            <p:cNvGrpSpPr/>
            <p:nvPr/>
          </p:nvGrpSpPr>
          <p:grpSpPr>
            <a:xfrm>
              <a:off x="1092758" y="2796502"/>
              <a:ext cx="193154" cy="1828261"/>
              <a:chOff x="715917" y="2466735"/>
              <a:chExt cx="193154" cy="1828261"/>
            </a:xfrm>
            <a:solidFill>
              <a:srgbClr val="81DEFF"/>
            </a:solidFill>
          </p:grpSpPr>
          <p:sp>
            <p:nvSpPr>
              <p:cNvPr id="174" name="Right Arrow 130">
                <a:extLst>
                  <a:ext uri="{FF2B5EF4-FFF2-40B4-BE49-F238E27FC236}">
                    <a16:creationId xmlns:a16="http://schemas.microsoft.com/office/drawing/2014/main" id="{6A5B09F1-4FDE-D773-67BD-7F3AFC64DFDA}"/>
                  </a:ext>
                </a:extLst>
              </p:cNvPr>
              <p:cNvSpPr/>
              <p:nvPr/>
            </p:nvSpPr>
            <p:spPr>
              <a:xfrm>
                <a:off x="715917" y="4121724"/>
                <a:ext cx="193154" cy="173272"/>
              </a:xfrm>
              <a:prstGeom prst="rightArrow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80663" tIns="40332" rIns="80663" bIns="40332" rtlCol="0" anchor="ctr"/>
              <a:lstStyle/>
              <a:p>
                <a:pPr algn="ctr"/>
                <a:endParaRPr lang="en-CA" sz="1588" dirty="0">
                  <a:solidFill>
                    <a:srgbClr val="FFFFFF"/>
                  </a:solidFill>
                  <a:latin typeface="Foco" panose="020B0504050202020203" pitchFamily="34" charset="0"/>
                </a:endParaRPr>
              </a:p>
            </p:txBody>
          </p:sp>
          <p:sp>
            <p:nvSpPr>
              <p:cNvPr id="175" name="Right Arrow 131">
                <a:extLst>
                  <a:ext uri="{FF2B5EF4-FFF2-40B4-BE49-F238E27FC236}">
                    <a16:creationId xmlns:a16="http://schemas.microsoft.com/office/drawing/2014/main" id="{1B2AEE9D-F1F4-BA1F-3815-9065CBAFC2BD}"/>
                  </a:ext>
                </a:extLst>
              </p:cNvPr>
              <p:cNvSpPr/>
              <p:nvPr/>
            </p:nvSpPr>
            <p:spPr>
              <a:xfrm>
                <a:off x="715917" y="2466735"/>
                <a:ext cx="193154" cy="173272"/>
              </a:xfrm>
              <a:prstGeom prst="rightArrow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80663" tIns="40332" rIns="80663" bIns="40332" rtlCol="0" anchor="ctr"/>
              <a:lstStyle/>
              <a:p>
                <a:pPr algn="ctr"/>
                <a:endParaRPr lang="en-CA" sz="1588" dirty="0">
                  <a:solidFill>
                    <a:srgbClr val="FFFFFF"/>
                  </a:solidFill>
                  <a:latin typeface="Foco" panose="020B0504050202020203" pitchFamily="34" charset="0"/>
                </a:endParaRPr>
              </a:p>
            </p:txBody>
          </p:sp>
          <p:sp>
            <p:nvSpPr>
              <p:cNvPr id="176" name="Right Arrow 132">
                <a:extLst>
                  <a:ext uri="{FF2B5EF4-FFF2-40B4-BE49-F238E27FC236}">
                    <a16:creationId xmlns:a16="http://schemas.microsoft.com/office/drawing/2014/main" id="{AD4C0FCA-05F5-5A1B-8A36-24B17A070F42}"/>
                  </a:ext>
                </a:extLst>
              </p:cNvPr>
              <p:cNvSpPr/>
              <p:nvPr/>
            </p:nvSpPr>
            <p:spPr>
              <a:xfrm>
                <a:off x="715917" y="2674935"/>
                <a:ext cx="193154" cy="173272"/>
              </a:xfrm>
              <a:prstGeom prst="rightArrow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80663" tIns="40332" rIns="80663" bIns="40332" rtlCol="0" anchor="ctr"/>
              <a:lstStyle/>
              <a:p>
                <a:pPr algn="ctr"/>
                <a:endParaRPr lang="en-CA" sz="1588" dirty="0">
                  <a:solidFill>
                    <a:srgbClr val="FFFFFF"/>
                  </a:solidFill>
                  <a:latin typeface="Foco" panose="020B0504050202020203" pitchFamily="34" charset="0"/>
                </a:endParaRPr>
              </a:p>
            </p:txBody>
          </p:sp>
          <p:sp>
            <p:nvSpPr>
              <p:cNvPr id="177" name="Right Arrow 133">
                <a:extLst>
                  <a:ext uri="{FF2B5EF4-FFF2-40B4-BE49-F238E27FC236}">
                    <a16:creationId xmlns:a16="http://schemas.microsoft.com/office/drawing/2014/main" id="{5533BA77-AB14-C2D9-9C4F-509E91C90706}"/>
                  </a:ext>
                </a:extLst>
              </p:cNvPr>
              <p:cNvSpPr/>
              <p:nvPr/>
            </p:nvSpPr>
            <p:spPr>
              <a:xfrm>
                <a:off x="715917" y="2897316"/>
                <a:ext cx="193154" cy="173272"/>
              </a:xfrm>
              <a:prstGeom prst="rightArrow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80663" tIns="40332" rIns="80663" bIns="40332" rtlCol="0" anchor="ctr"/>
              <a:lstStyle/>
              <a:p>
                <a:pPr algn="ctr"/>
                <a:endParaRPr lang="en-CA" sz="1588" dirty="0">
                  <a:solidFill>
                    <a:srgbClr val="FFFFFF"/>
                  </a:solidFill>
                  <a:latin typeface="Foco" panose="020B0504050202020203" pitchFamily="34" charset="0"/>
                </a:endParaRPr>
              </a:p>
            </p:txBody>
          </p:sp>
          <p:sp>
            <p:nvSpPr>
              <p:cNvPr id="178" name="Right Arrow 134">
                <a:extLst>
                  <a:ext uri="{FF2B5EF4-FFF2-40B4-BE49-F238E27FC236}">
                    <a16:creationId xmlns:a16="http://schemas.microsoft.com/office/drawing/2014/main" id="{53AA5EF3-2DDA-0C31-1164-6D35068D3604}"/>
                  </a:ext>
                </a:extLst>
              </p:cNvPr>
              <p:cNvSpPr/>
              <p:nvPr/>
            </p:nvSpPr>
            <p:spPr>
              <a:xfrm>
                <a:off x="715917" y="3095109"/>
                <a:ext cx="193154" cy="173272"/>
              </a:xfrm>
              <a:prstGeom prst="rightArrow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80663" tIns="40332" rIns="80663" bIns="40332" rtlCol="0" anchor="ctr"/>
              <a:lstStyle/>
              <a:p>
                <a:pPr algn="ctr"/>
                <a:endParaRPr lang="en-CA" sz="1588" dirty="0">
                  <a:solidFill>
                    <a:srgbClr val="FFFFFF"/>
                  </a:solidFill>
                  <a:latin typeface="Foco" panose="020B0504050202020203" pitchFamily="34" charset="0"/>
                </a:endParaRPr>
              </a:p>
            </p:txBody>
          </p:sp>
          <p:sp>
            <p:nvSpPr>
              <p:cNvPr id="179" name="Right Arrow 135">
                <a:extLst>
                  <a:ext uri="{FF2B5EF4-FFF2-40B4-BE49-F238E27FC236}">
                    <a16:creationId xmlns:a16="http://schemas.microsoft.com/office/drawing/2014/main" id="{26DCF5A9-30AA-0A5E-E901-216D6BDF7062}"/>
                  </a:ext>
                </a:extLst>
              </p:cNvPr>
              <p:cNvSpPr/>
              <p:nvPr/>
            </p:nvSpPr>
            <p:spPr>
              <a:xfrm>
                <a:off x="715917" y="3293379"/>
                <a:ext cx="193154" cy="173272"/>
              </a:xfrm>
              <a:prstGeom prst="rightArrow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80663" tIns="40332" rIns="80663" bIns="40332" rtlCol="0" anchor="ctr"/>
              <a:lstStyle/>
              <a:p>
                <a:pPr algn="ctr"/>
                <a:endParaRPr lang="en-CA" sz="1588" dirty="0">
                  <a:solidFill>
                    <a:srgbClr val="FFFFFF"/>
                  </a:solidFill>
                  <a:latin typeface="Foco" panose="020B0504050202020203" pitchFamily="34" charset="0"/>
                </a:endParaRPr>
              </a:p>
            </p:txBody>
          </p:sp>
          <p:sp>
            <p:nvSpPr>
              <p:cNvPr id="180" name="Right Arrow 136">
                <a:extLst>
                  <a:ext uri="{FF2B5EF4-FFF2-40B4-BE49-F238E27FC236}">
                    <a16:creationId xmlns:a16="http://schemas.microsoft.com/office/drawing/2014/main" id="{C7DC965C-BE50-ACBD-0873-721F346BDDDC}"/>
                  </a:ext>
                </a:extLst>
              </p:cNvPr>
              <p:cNvSpPr/>
              <p:nvPr/>
            </p:nvSpPr>
            <p:spPr>
              <a:xfrm>
                <a:off x="715917" y="3508141"/>
                <a:ext cx="193154" cy="173272"/>
              </a:xfrm>
              <a:prstGeom prst="rightArrow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80663" tIns="40332" rIns="80663" bIns="40332" rtlCol="0" anchor="ctr"/>
              <a:lstStyle/>
              <a:p>
                <a:pPr algn="ctr"/>
                <a:endParaRPr lang="en-CA" sz="1588" dirty="0">
                  <a:solidFill>
                    <a:srgbClr val="FFFFFF"/>
                  </a:solidFill>
                  <a:latin typeface="Foco" panose="020B0504050202020203" pitchFamily="34" charset="0"/>
                </a:endParaRPr>
              </a:p>
            </p:txBody>
          </p:sp>
          <p:sp>
            <p:nvSpPr>
              <p:cNvPr id="181" name="Right Arrow 137">
                <a:extLst>
                  <a:ext uri="{FF2B5EF4-FFF2-40B4-BE49-F238E27FC236}">
                    <a16:creationId xmlns:a16="http://schemas.microsoft.com/office/drawing/2014/main" id="{5EF373C4-E566-3640-E68E-8FB0D76D0162}"/>
                  </a:ext>
                </a:extLst>
              </p:cNvPr>
              <p:cNvSpPr/>
              <p:nvPr/>
            </p:nvSpPr>
            <p:spPr>
              <a:xfrm>
                <a:off x="715917" y="3716025"/>
                <a:ext cx="193154" cy="173272"/>
              </a:xfrm>
              <a:prstGeom prst="rightArrow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80663" tIns="40332" rIns="80663" bIns="40332" rtlCol="0" anchor="ctr"/>
              <a:lstStyle/>
              <a:p>
                <a:pPr algn="ctr"/>
                <a:endParaRPr lang="en-CA" sz="1588" dirty="0">
                  <a:solidFill>
                    <a:srgbClr val="FFFFFF"/>
                  </a:solidFill>
                  <a:latin typeface="Foco" panose="020B0504050202020203" pitchFamily="34" charset="0"/>
                </a:endParaRPr>
              </a:p>
            </p:txBody>
          </p:sp>
          <p:sp>
            <p:nvSpPr>
              <p:cNvPr id="182" name="Right Arrow 138">
                <a:extLst>
                  <a:ext uri="{FF2B5EF4-FFF2-40B4-BE49-F238E27FC236}">
                    <a16:creationId xmlns:a16="http://schemas.microsoft.com/office/drawing/2014/main" id="{FE848A60-A5E7-480F-02DD-0644B0527C9D}"/>
                  </a:ext>
                </a:extLst>
              </p:cNvPr>
              <p:cNvSpPr/>
              <p:nvPr/>
            </p:nvSpPr>
            <p:spPr>
              <a:xfrm>
                <a:off x="715917" y="3911138"/>
                <a:ext cx="193154" cy="173272"/>
              </a:xfrm>
              <a:prstGeom prst="rightArrow">
                <a:avLst/>
              </a:prstGeom>
              <a:grp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80663" tIns="40332" rIns="80663" bIns="40332" rtlCol="0" anchor="ctr"/>
              <a:lstStyle/>
              <a:p>
                <a:pPr algn="ctr"/>
                <a:endParaRPr lang="en-CA" sz="1588" dirty="0">
                  <a:solidFill>
                    <a:srgbClr val="FFFFFF"/>
                  </a:solidFill>
                  <a:latin typeface="Foco" panose="020B0504050202020203" pitchFamily="34" charset="0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C5BC549-0148-3704-9E64-7D3E06775C7C}"/>
                </a:ext>
              </a:extLst>
            </p:cNvPr>
            <p:cNvSpPr/>
            <p:nvPr/>
          </p:nvSpPr>
          <p:spPr>
            <a:xfrm rot="5400000">
              <a:off x="6536082" y="3036836"/>
              <a:ext cx="3140639" cy="276331"/>
            </a:xfrm>
            <a:prstGeom prst="rect">
              <a:avLst/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103" tIns="50552" rIns="101103" bIns="50552" rtlCol="0" anchor="ctr"/>
            <a:lstStyle/>
            <a:p>
              <a:pPr algn="ctr"/>
              <a:r>
                <a:rPr lang="en-US" sz="1588" b="1" dirty="0">
                  <a:solidFill>
                    <a:schemeClr val="tx1"/>
                  </a:solidFill>
                  <a:latin typeface="Foco" panose="020B0504050202020203" pitchFamily="34" charset="0"/>
                  <a:cs typeface="Arial" pitchFamily="34" charset="0"/>
                </a:rPr>
                <a:t>Cash Register</a:t>
              </a:r>
              <a:endParaRPr lang="en-CA" sz="1588" b="1" dirty="0">
                <a:solidFill>
                  <a:schemeClr val="tx1"/>
                </a:solidFill>
                <a:latin typeface="Foco" panose="020B0504050202020203" pitchFamily="34" charset="0"/>
                <a:cs typeface="Arial" pitchFamily="34" charset="0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EB30230-D972-A1DE-08F4-F527774E22E3}"/>
                </a:ext>
              </a:extLst>
            </p:cNvPr>
            <p:cNvGrpSpPr/>
            <p:nvPr/>
          </p:nvGrpSpPr>
          <p:grpSpPr>
            <a:xfrm>
              <a:off x="92155" y="2787018"/>
              <a:ext cx="973495" cy="1833604"/>
              <a:chOff x="-294095" y="2469576"/>
              <a:chExt cx="973495" cy="1833604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0F86BAA-15D6-F7CC-84FB-923C705B6111}"/>
                  </a:ext>
                </a:extLst>
              </p:cNvPr>
              <p:cNvSpPr txBox="1"/>
              <p:nvPr/>
            </p:nvSpPr>
            <p:spPr>
              <a:xfrm>
                <a:off x="-292056" y="4126638"/>
                <a:ext cx="965229" cy="176542"/>
              </a:xfrm>
              <a:prstGeom prst="rect">
                <a:avLst/>
              </a:prstGeom>
              <a:noFill/>
            </p:spPr>
            <p:txBody>
              <a:bodyPr wrap="square" lIns="80663" tIns="40332" rIns="80663" bIns="40332" rtlCol="0">
                <a:spAutoFit/>
              </a:bodyPr>
              <a:lstStyle/>
              <a:p>
                <a:pPr algn="r"/>
                <a:r>
                  <a:rPr lang="en-US" sz="618" b="1" dirty="0">
                    <a:solidFill>
                      <a:srgbClr val="414B56"/>
                    </a:solidFill>
                    <a:latin typeface="Foco" panose="020B0504050202020203" pitchFamily="34" charset="0"/>
                    <a:cs typeface="Arial" pitchFamily="34" charset="0"/>
                  </a:rPr>
                  <a:t>Pocket 1</a:t>
                </a:r>
                <a:endParaRPr lang="en-US" sz="618" dirty="0">
                  <a:solidFill>
                    <a:srgbClr val="414B56"/>
                  </a:solidFill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637A7CE-5ACF-4768-5FF7-46B5A06E55A4}"/>
                  </a:ext>
                </a:extLst>
              </p:cNvPr>
              <p:cNvSpPr txBox="1"/>
              <p:nvPr/>
            </p:nvSpPr>
            <p:spPr>
              <a:xfrm>
                <a:off x="-292390" y="2469576"/>
                <a:ext cx="965229" cy="176542"/>
              </a:xfrm>
              <a:prstGeom prst="rect">
                <a:avLst/>
              </a:prstGeom>
              <a:noFill/>
            </p:spPr>
            <p:txBody>
              <a:bodyPr wrap="square" lIns="80663" tIns="40332" rIns="80663" bIns="40332" rtlCol="0">
                <a:spAutoFit/>
              </a:bodyPr>
              <a:lstStyle/>
              <a:p>
                <a:pPr algn="r"/>
                <a:r>
                  <a:rPr lang="en-US" sz="618" b="1" dirty="0">
                    <a:solidFill>
                      <a:srgbClr val="414B56"/>
                    </a:solidFill>
                    <a:latin typeface="Foco" panose="020B0504050202020203" pitchFamily="34" charset="0"/>
                    <a:cs typeface="Arial" pitchFamily="34" charset="0"/>
                  </a:rPr>
                  <a:t>Pocket 9</a:t>
                </a:r>
                <a:endParaRPr lang="en-US" sz="618" dirty="0">
                  <a:solidFill>
                    <a:srgbClr val="414B56"/>
                  </a:solidFill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45BE4C0-981C-40CD-902A-51B0341762CA}"/>
                  </a:ext>
                </a:extLst>
              </p:cNvPr>
              <p:cNvSpPr txBox="1"/>
              <p:nvPr/>
            </p:nvSpPr>
            <p:spPr>
              <a:xfrm>
                <a:off x="-293091" y="2676709"/>
                <a:ext cx="965229" cy="176542"/>
              </a:xfrm>
              <a:prstGeom prst="rect">
                <a:avLst/>
              </a:prstGeom>
              <a:noFill/>
            </p:spPr>
            <p:txBody>
              <a:bodyPr wrap="square" lIns="80663" tIns="40332" rIns="80663" bIns="40332" rtlCol="0">
                <a:spAutoFit/>
              </a:bodyPr>
              <a:lstStyle/>
              <a:p>
                <a:pPr algn="r"/>
                <a:r>
                  <a:rPr lang="en-US" sz="618" b="1" dirty="0">
                    <a:solidFill>
                      <a:srgbClr val="414B56"/>
                    </a:solidFill>
                    <a:latin typeface="Foco" panose="020B0504050202020203" pitchFamily="34" charset="0"/>
                    <a:cs typeface="Arial" pitchFamily="34" charset="0"/>
                  </a:rPr>
                  <a:t>Pocket 8</a:t>
                </a:r>
                <a:endParaRPr lang="en-US" sz="618" dirty="0">
                  <a:solidFill>
                    <a:srgbClr val="414B56"/>
                  </a:solidFill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39ACA370-1432-B506-3359-AFDA54C95549}"/>
                  </a:ext>
                </a:extLst>
              </p:cNvPr>
              <p:cNvSpPr txBox="1"/>
              <p:nvPr/>
            </p:nvSpPr>
            <p:spPr>
              <a:xfrm>
                <a:off x="-285829" y="2883841"/>
                <a:ext cx="965229" cy="176542"/>
              </a:xfrm>
              <a:prstGeom prst="rect">
                <a:avLst/>
              </a:prstGeom>
              <a:noFill/>
            </p:spPr>
            <p:txBody>
              <a:bodyPr wrap="square" lIns="80663" tIns="40332" rIns="80663" bIns="40332" rtlCol="0">
                <a:spAutoFit/>
              </a:bodyPr>
              <a:lstStyle/>
              <a:p>
                <a:pPr algn="r"/>
                <a:r>
                  <a:rPr lang="en-US" sz="618" b="1" dirty="0">
                    <a:solidFill>
                      <a:srgbClr val="414B56"/>
                    </a:solidFill>
                    <a:latin typeface="Foco" panose="020B0504050202020203" pitchFamily="34" charset="0"/>
                    <a:cs typeface="Arial" pitchFamily="34" charset="0"/>
                  </a:rPr>
                  <a:t>Pocket 7</a:t>
                </a:r>
                <a:endParaRPr lang="en-US" sz="618" dirty="0">
                  <a:solidFill>
                    <a:srgbClr val="414B56"/>
                  </a:solidFill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599A354F-FE41-2A1E-CB04-EBF31BFC74C5}"/>
                  </a:ext>
                </a:extLst>
              </p:cNvPr>
              <p:cNvSpPr txBox="1"/>
              <p:nvPr/>
            </p:nvSpPr>
            <p:spPr>
              <a:xfrm>
                <a:off x="-293091" y="3090973"/>
                <a:ext cx="965229" cy="176542"/>
              </a:xfrm>
              <a:prstGeom prst="rect">
                <a:avLst/>
              </a:prstGeom>
              <a:noFill/>
            </p:spPr>
            <p:txBody>
              <a:bodyPr wrap="square" lIns="80663" tIns="40332" rIns="80663" bIns="40332" rtlCol="0">
                <a:spAutoFit/>
              </a:bodyPr>
              <a:lstStyle/>
              <a:p>
                <a:pPr algn="r"/>
                <a:r>
                  <a:rPr lang="en-US" sz="618" b="1" dirty="0">
                    <a:solidFill>
                      <a:srgbClr val="414B56"/>
                    </a:solidFill>
                    <a:latin typeface="Foco" panose="020B0504050202020203" pitchFamily="34" charset="0"/>
                    <a:cs typeface="Arial" pitchFamily="34" charset="0"/>
                  </a:rPr>
                  <a:t>Pocket 6</a:t>
                </a:r>
                <a:endParaRPr lang="en-US" sz="618" dirty="0">
                  <a:solidFill>
                    <a:srgbClr val="414B56"/>
                  </a:solidFill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5FD8E90-D2DF-E5CF-33CA-AAC6D9138A39}"/>
                  </a:ext>
                </a:extLst>
              </p:cNvPr>
              <p:cNvSpPr txBox="1"/>
              <p:nvPr/>
            </p:nvSpPr>
            <p:spPr>
              <a:xfrm>
                <a:off x="-292561" y="3298106"/>
                <a:ext cx="965229" cy="176542"/>
              </a:xfrm>
              <a:prstGeom prst="rect">
                <a:avLst/>
              </a:prstGeom>
              <a:noFill/>
            </p:spPr>
            <p:txBody>
              <a:bodyPr wrap="square" lIns="80663" tIns="40332" rIns="80663" bIns="40332" rtlCol="0">
                <a:spAutoFit/>
              </a:bodyPr>
              <a:lstStyle/>
              <a:p>
                <a:pPr algn="r"/>
                <a:r>
                  <a:rPr lang="en-US" sz="618" b="1" dirty="0">
                    <a:solidFill>
                      <a:srgbClr val="414B56"/>
                    </a:solidFill>
                    <a:latin typeface="Foco" panose="020B0504050202020203" pitchFamily="34" charset="0"/>
                    <a:cs typeface="Arial" pitchFamily="34" charset="0"/>
                  </a:rPr>
                  <a:t>Pocket 5</a:t>
                </a:r>
                <a:endParaRPr lang="en-US" sz="618" dirty="0">
                  <a:solidFill>
                    <a:srgbClr val="414B56"/>
                  </a:solidFill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2B1A149-ABBD-B226-3747-5BB789A5E752}"/>
                  </a:ext>
                </a:extLst>
              </p:cNvPr>
              <p:cNvSpPr txBox="1"/>
              <p:nvPr/>
            </p:nvSpPr>
            <p:spPr>
              <a:xfrm>
                <a:off x="-292561" y="3505238"/>
                <a:ext cx="965229" cy="176542"/>
              </a:xfrm>
              <a:prstGeom prst="rect">
                <a:avLst/>
              </a:prstGeom>
              <a:noFill/>
            </p:spPr>
            <p:txBody>
              <a:bodyPr wrap="square" lIns="80663" tIns="40332" rIns="80663" bIns="40332" rtlCol="0">
                <a:spAutoFit/>
              </a:bodyPr>
              <a:lstStyle/>
              <a:p>
                <a:pPr algn="r"/>
                <a:r>
                  <a:rPr lang="en-US" sz="618" b="1" dirty="0">
                    <a:solidFill>
                      <a:srgbClr val="414B56"/>
                    </a:solidFill>
                    <a:latin typeface="Foco" panose="020B0504050202020203" pitchFamily="34" charset="0"/>
                    <a:cs typeface="Arial" pitchFamily="34" charset="0"/>
                  </a:rPr>
                  <a:t>Pocket 4</a:t>
                </a:r>
                <a:endParaRPr lang="en-US" sz="618" dirty="0">
                  <a:solidFill>
                    <a:srgbClr val="414B56"/>
                  </a:solidFill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B9F6D7A-6913-A786-CF0C-8C4D49D4174C}"/>
                  </a:ext>
                </a:extLst>
              </p:cNvPr>
              <p:cNvSpPr txBox="1"/>
              <p:nvPr/>
            </p:nvSpPr>
            <p:spPr>
              <a:xfrm>
                <a:off x="-292561" y="3712371"/>
                <a:ext cx="965229" cy="176542"/>
              </a:xfrm>
              <a:prstGeom prst="rect">
                <a:avLst/>
              </a:prstGeom>
              <a:noFill/>
            </p:spPr>
            <p:txBody>
              <a:bodyPr wrap="square" lIns="80663" tIns="40332" rIns="80663" bIns="40332" rtlCol="0">
                <a:spAutoFit/>
              </a:bodyPr>
              <a:lstStyle/>
              <a:p>
                <a:pPr algn="r"/>
                <a:r>
                  <a:rPr lang="en-US" sz="618" b="1" dirty="0">
                    <a:solidFill>
                      <a:srgbClr val="414B56"/>
                    </a:solidFill>
                    <a:latin typeface="Foco" panose="020B0504050202020203" pitchFamily="34" charset="0"/>
                    <a:cs typeface="Arial" pitchFamily="34" charset="0"/>
                  </a:rPr>
                  <a:t>Pocket 3</a:t>
                </a:r>
                <a:endParaRPr lang="en-US" sz="618" dirty="0">
                  <a:solidFill>
                    <a:srgbClr val="414B56"/>
                  </a:solidFill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4C3F5EF-3F77-C797-3D90-5AF77D09E454}"/>
                  </a:ext>
                </a:extLst>
              </p:cNvPr>
              <p:cNvSpPr txBox="1"/>
              <p:nvPr/>
            </p:nvSpPr>
            <p:spPr>
              <a:xfrm>
                <a:off x="-294095" y="3919503"/>
                <a:ext cx="965229" cy="176542"/>
              </a:xfrm>
              <a:prstGeom prst="rect">
                <a:avLst/>
              </a:prstGeom>
              <a:noFill/>
            </p:spPr>
            <p:txBody>
              <a:bodyPr wrap="square" lIns="80663" tIns="40332" rIns="80663" bIns="40332" rtlCol="0">
                <a:spAutoFit/>
              </a:bodyPr>
              <a:lstStyle/>
              <a:p>
                <a:pPr algn="r"/>
                <a:r>
                  <a:rPr lang="en-US" sz="618" b="1" dirty="0">
                    <a:solidFill>
                      <a:srgbClr val="414B56"/>
                    </a:solidFill>
                    <a:latin typeface="Foco" panose="020B0504050202020203" pitchFamily="34" charset="0"/>
                    <a:cs typeface="Arial" pitchFamily="34" charset="0"/>
                  </a:rPr>
                  <a:t>Pocket 2</a:t>
                </a:r>
                <a:endParaRPr lang="en-US" sz="618" dirty="0">
                  <a:solidFill>
                    <a:srgbClr val="414B56"/>
                  </a:solidFill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552F2-5956-CF3D-0277-42C198137E1B}"/>
                </a:ext>
              </a:extLst>
            </p:cNvPr>
            <p:cNvGrpSpPr/>
            <p:nvPr/>
          </p:nvGrpSpPr>
          <p:grpSpPr>
            <a:xfrm>
              <a:off x="4611964" y="2719089"/>
              <a:ext cx="3118834" cy="2021088"/>
              <a:chOff x="4493374" y="2729703"/>
              <a:chExt cx="3118834" cy="2021088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D2F0FD1A-B773-FA58-576B-F2159A83185D}"/>
                  </a:ext>
                </a:extLst>
              </p:cNvPr>
              <p:cNvGrpSpPr/>
              <p:nvPr/>
            </p:nvGrpSpPr>
            <p:grpSpPr>
              <a:xfrm>
                <a:off x="4493374" y="2729703"/>
                <a:ext cx="3118834" cy="2021088"/>
                <a:chOff x="4493374" y="2729703"/>
                <a:chExt cx="3118834" cy="2021088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B8193526-A31A-F203-6917-3C8C230BB952}"/>
                    </a:ext>
                  </a:extLst>
                </p:cNvPr>
                <p:cNvGrpSpPr/>
                <p:nvPr/>
              </p:nvGrpSpPr>
              <p:grpSpPr>
                <a:xfrm>
                  <a:off x="4793698" y="4029612"/>
                  <a:ext cx="2765326" cy="194283"/>
                  <a:chOff x="4347127" y="3740602"/>
                  <a:chExt cx="2765326" cy="194283"/>
                </a:xfrm>
              </p:grpSpPr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5FE9280B-3FA4-98E7-90F6-52046F75839A}"/>
                      </a:ext>
                    </a:extLst>
                  </p:cNvPr>
                  <p:cNvSpPr/>
                  <p:nvPr/>
                </p:nvSpPr>
                <p:spPr>
                  <a:xfrm>
                    <a:off x="4347127" y="3740602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474805A7-06D6-0F5C-E778-7427FE1DCD65}"/>
                      </a:ext>
                    </a:extLst>
                  </p:cNvPr>
                  <p:cNvSpPr/>
                  <p:nvPr/>
                </p:nvSpPr>
                <p:spPr>
                  <a:xfrm>
                    <a:off x="6069404" y="3744763"/>
                    <a:ext cx="302363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$10</a:t>
                    </a: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602C3584-0A9F-F1EF-8271-40FABBC89E81}"/>
                      </a:ext>
                    </a:extLst>
                  </p:cNvPr>
                  <p:cNvSpPr/>
                  <p:nvPr/>
                </p:nvSpPr>
                <p:spPr>
                  <a:xfrm>
                    <a:off x="6789251" y="3744814"/>
                    <a:ext cx="32320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$20 </a:t>
                    </a:r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A11347C9-859B-8C09-F31C-261D4317DBA8}"/>
                      </a:ext>
                    </a:extLst>
                  </p:cNvPr>
                  <p:cNvSpPr/>
                  <p:nvPr/>
                </p:nvSpPr>
                <p:spPr>
                  <a:xfrm>
                    <a:off x="5198466" y="3741164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E703D306-5F03-BA23-4408-2267E934136B}"/>
                    </a:ext>
                  </a:extLst>
                </p:cNvPr>
                <p:cNvGrpSpPr/>
                <p:nvPr/>
              </p:nvGrpSpPr>
              <p:grpSpPr>
                <a:xfrm>
                  <a:off x="4750895" y="3190269"/>
                  <a:ext cx="2861313" cy="193207"/>
                  <a:chOff x="4337550" y="2885766"/>
                  <a:chExt cx="2861313" cy="193207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CBC63BBB-FBCC-4D3E-7A1A-B2266901BD0F}"/>
                      </a:ext>
                    </a:extLst>
                  </p:cNvPr>
                  <p:cNvSpPr/>
                  <p:nvPr/>
                </p:nvSpPr>
                <p:spPr>
                  <a:xfrm>
                    <a:off x="6795511" y="2888902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356A47EB-1EB4-7A06-48BA-3932C465DDA8}"/>
                      </a:ext>
                    </a:extLst>
                  </p:cNvPr>
                  <p:cNvSpPr/>
                  <p:nvPr/>
                </p:nvSpPr>
                <p:spPr>
                  <a:xfrm>
                    <a:off x="6069594" y="2887661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DA29DBFF-16B4-2BA1-07A5-A61C5D5BEE2B}"/>
                      </a:ext>
                    </a:extLst>
                  </p:cNvPr>
                  <p:cNvSpPr/>
                  <p:nvPr/>
                </p:nvSpPr>
                <p:spPr>
                  <a:xfrm>
                    <a:off x="5214360" y="2888003"/>
                    <a:ext cx="489914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$5 Bingo</a:t>
                    </a:r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4689734-DD3A-C29A-3954-122B1ECD7174}"/>
                      </a:ext>
                    </a:extLst>
                  </p:cNvPr>
                  <p:cNvSpPr/>
                  <p:nvPr/>
                </p:nvSpPr>
                <p:spPr>
                  <a:xfrm>
                    <a:off x="4337550" y="2885766"/>
                    <a:ext cx="489914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$3 Bingo</a:t>
                    </a:r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5A85E390-81BA-8F37-95EA-00341BECC760}"/>
                    </a:ext>
                  </a:extLst>
                </p:cNvPr>
                <p:cNvGrpSpPr/>
                <p:nvPr/>
              </p:nvGrpSpPr>
              <p:grpSpPr>
                <a:xfrm>
                  <a:off x="4502630" y="2729703"/>
                  <a:ext cx="3088226" cy="298691"/>
                  <a:chOff x="4140504" y="2459285"/>
                  <a:chExt cx="3088226" cy="298691"/>
                </a:xfrm>
              </p:grpSpPr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94CDE096-6D50-534C-562E-246FFE79F55C}"/>
                      </a:ext>
                    </a:extLst>
                  </p:cNvPr>
                  <p:cNvSpPr/>
                  <p:nvPr/>
                </p:nvSpPr>
                <p:spPr>
                  <a:xfrm>
                    <a:off x="6825378" y="2478723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282CF798-E5DE-A569-BDA5-30B66AA5C047}"/>
                      </a:ext>
                    </a:extLst>
                  </p:cNvPr>
                  <p:cNvSpPr/>
                  <p:nvPr/>
                </p:nvSpPr>
                <p:spPr>
                  <a:xfrm>
                    <a:off x="4140504" y="2462467"/>
                    <a:ext cx="730793" cy="285162"/>
                  </a:xfrm>
                  <a:prstGeom prst="rect">
                    <a:avLst/>
                  </a:prstGeom>
                </p:spPr>
                <p:txBody>
                  <a:bodyPr wrap="square" lIns="80663" tIns="40332" rIns="80663" bIns="40332">
                    <a:spAutoFit/>
                  </a:bodyPr>
                  <a:lstStyle/>
                  <a:p>
                    <a:pPr algn="ctr"/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$1 </a:t>
                    </a:r>
                    <a:b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</a:br>
                    <a:endParaRPr lang="en-US" sz="618" b="1" dirty="0">
                      <a:latin typeface="Foco" panose="020B0504050202020203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EAE8BF3A-F05A-3AA5-7BEF-8BE5B1D062B9}"/>
                      </a:ext>
                    </a:extLst>
                  </p:cNvPr>
                  <p:cNvSpPr/>
                  <p:nvPr/>
                </p:nvSpPr>
                <p:spPr>
                  <a:xfrm>
                    <a:off x="4695064" y="2459285"/>
                    <a:ext cx="730793" cy="298691"/>
                  </a:xfrm>
                  <a:prstGeom prst="rect">
                    <a:avLst/>
                  </a:prstGeom>
                </p:spPr>
                <p:txBody>
                  <a:bodyPr wrap="square" lIns="80663" tIns="40332" rIns="80663" bIns="40332">
                    <a:spAutoFit/>
                  </a:bodyPr>
                  <a:lstStyle/>
                  <a:p>
                    <a:pPr algn="ctr"/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$1 </a:t>
                    </a:r>
                    <a:b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</a:br>
                    <a:endParaRPr lang="en-US" sz="706" b="1" dirty="0">
                      <a:latin typeface="Foco" panose="020B0504050202020203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BCA910E-5978-DDE6-0A39-7EE91E5CB6BE}"/>
                      </a:ext>
                    </a:extLst>
                  </p:cNvPr>
                  <p:cNvSpPr/>
                  <p:nvPr/>
                </p:nvSpPr>
                <p:spPr>
                  <a:xfrm>
                    <a:off x="5294051" y="2479672"/>
                    <a:ext cx="457414" cy="190071"/>
                  </a:xfrm>
                  <a:prstGeom prst="rect">
                    <a:avLst/>
                  </a:prstGeom>
                </p:spPr>
                <p:txBody>
                  <a:bodyPr wrap="squar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233D44B4-4D45-B484-BEA5-C4775B09C224}"/>
                      </a:ext>
                    </a:extLst>
                  </p:cNvPr>
                  <p:cNvSpPr/>
                  <p:nvPr/>
                </p:nvSpPr>
                <p:spPr>
                  <a:xfrm>
                    <a:off x="6100427" y="2478888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B9105E6C-A48B-6788-8F67-EE98A52FC6C1}"/>
                    </a:ext>
                  </a:extLst>
                </p:cNvPr>
                <p:cNvGrpSpPr/>
                <p:nvPr/>
              </p:nvGrpSpPr>
              <p:grpSpPr>
                <a:xfrm>
                  <a:off x="4493374" y="3828342"/>
                  <a:ext cx="3095601" cy="288466"/>
                  <a:chOff x="4105637" y="3553276"/>
                  <a:chExt cx="3095601" cy="288466"/>
                </a:xfrm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00624C7A-9317-8237-DDEC-0FFDB70C6092}"/>
                      </a:ext>
                    </a:extLst>
                  </p:cNvPr>
                  <p:cNvSpPr/>
                  <p:nvPr/>
                </p:nvSpPr>
                <p:spPr>
                  <a:xfrm>
                    <a:off x="6797886" y="3553276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pPr algn="ctr"/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E8562ADC-E06E-40CC-7F8B-F3CDF19BC81B}"/>
                      </a:ext>
                    </a:extLst>
                  </p:cNvPr>
                  <p:cNvSpPr/>
                  <p:nvPr/>
                </p:nvSpPr>
                <p:spPr>
                  <a:xfrm>
                    <a:off x="6088435" y="3555424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ABFF87D-AE43-ABCD-E7B3-869D74EC75A0}"/>
                      </a:ext>
                    </a:extLst>
                  </p:cNvPr>
                  <p:cNvSpPr/>
                  <p:nvPr/>
                </p:nvSpPr>
                <p:spPr>
                  <a:xfrm>
                    <a:off x="4105637" y="3556580"/>
                    <a:ext cx="1006568" cy="285162"/>
                  </a:xfrm>
                  <a:prstGeom prst="rect">
                    <a:avLst/>
                  </a:prstGeom>
                </p:spPr>
                <p:txBody>
                  <a:bodyPr wrap="square" lIns="80663" tIns="40332" rIns="80663" bIns="40332">
                    <a:spAutoFit/>
                  </a:bodyPr>
                  <a:lstStyle/>
                  <a:p>
                    <a:pPr algn="ctr"/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  <a:p>
                    <a:pPr algn="ctr"/>
                    <a:endParaRPr lang="en-US" sz="618" b="1" dirty="0">
                      <a:latin typeface="Foco" panose="020B0504050202020203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CAA9EDC9-63CB-45B7-FB91-316843F7AF1C}"/>
                      </a:ext>
                    </a:extLst>
                  </p:cNvPr>
                  <p:cNvSpPr/>
                  <p:nvPr/>
                </p:nvSpPr>
                <p:spPr>
                  <a:xfrm>
                    <a:off x="5334704" y="3553276"/>
                    <a:ext cx="255877" cy="271504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pPr algn="ctr"/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$5</a:t>
                    </a:r>
                    <a:b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</a:br>
                    <a:endParaRPr lang="en-US" sz="529" b="1" dirty="0">
                      <a:latin typeface="Foco" panose="020B0504050202020203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6F1AF7E4-9774-8F30-5D1B-0886551C4883}"/>
                    </a:ext>
                  </a:extLst>
                </p:cNvPr>
                <p:cNvGrpSpPr/>
                <p:nvPr/>
              </p:nvGrpSpPr>
              <p:grpSpPr>
                <a:xfrm>
                  <a:off x="4829196" y="4463177"/>
                  <a:ext cx="2700743" cy="287614"/>
                  <a:chOff x="4444906" y="4160685"/>
                  <a:chExt cx="2700743" cy="287614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825ADA29-6DEF-C742-88BA-41BF5AF487DB}"/>
                      </a:ext>
                    </a:extLst>
                  </p:cNvPr>
                  <p:cNvSpPr/>
                  <p:nvPr/>
                </p:nvSpPr>
                <p:spPr>
                  <a:xfrm>
                    <a:off x="6843286" y="4160751"/>
                    <a:ext cx="302363" cy="285162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pPr algn="ctr"/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$20</a:t>
                    </a:r>
                  </a:p>
                  <a:p>
                    <a:pPr algn="ctr"/>
                    <a:endParaRPr lang="en-US" sz="618" b="1" dirty="0">
                      <a:latin typeface="Foco" panose="020B0504050202020203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E52A687F-0223-C03B-0C52-097BA505DEC4}"/>
                      </a:ext>
                    </a:extLst>
                  </p:cNvPr>
                  <p:cNvSpPr/>
                  <p:nvPr/>
                </p:nvSpPr>
                <p:spPr>
                  <a:xfrm>
                    <a:off x="4444906" y="4163137"/>
                    <a:ext cx="255877" cy="285162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pPr algn="ctr"/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$3</a:t>
                    </a:r>
                    <a:br>
                      <a:rPr lang="en-US" sz="794" b="1" dirty="0">
                        <a:latin typeface="Foco" panose="020B0504050202020203" pitchFamily="34" charset="0"/>
                        <a:cs typeface="Arial" pitchFamily="34" charset="0"/>
                      </a:rPr>
                    </a:br>
                    <a:endParaRPr lang="en-US" sz="618" b="1" dirty="0">
                      <a:latin typeface="Foco" panose="020B0504050202020203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43B8D26F-0C5C-493E-45E5-E7E0DAC817FF}"/>
                      </a:ext>
                    </a:extLst>
                  </p:cNvPr>
                  <p:cNvSpPr/>
                  <p:nvPr/>
                </p:nvSpPr>
                <p:spPr>
                  <a:xfrm>
                    <a:off x="5342449" y="4161186"/>
                    <a:ext cx="255877" cy="285162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pPr algn="ctr"/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$5</a:t>
                    </a:r>
                    <a:b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</a:br>
                    <a:endParaRPr lang="en-US" sz="618" b="1" dirty="0">
                      <a:latin typeface="Foco" panose="020B0504050202020203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5F798E4E-24FB-A4E6-8EB2-1D1850E3F473}"/>
                      </a:ext>
                    </a:extLst>
                  </p:cNvPr>
                  <p:cNvSpPr/>
                  <p:nvPr/>
                </p:nvSpPr>
                <p:spPr>
                  <a:xfrm>
                    <a:off x="6139380" y="4160685"/>
                    <a:ext cx="302363" cy="285162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pPr algn="ctr"/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$10</a:t>
                    </a:r>
                  </a:p>
                  <a:p>
                    <a:pPr algn="ctr"/>
                    <a:endParaRPr lang="en-US" sz="618" b="1" dirty="0">
                      <a:latin typeface="Foco" panose="020B0504050202020203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39AAA6C6-005C-4B88-0622-439CC5900A85}"/>
                    </a:ext>
                  </a:extLst>
                </p:cNvPr>
                <p:cNvGrpSpPr/>
                <p:nvPr/>
              </p:nvGrpSpPr>
              <p:grpSpPr>
                <a:xfrm>
                  <a:off x="4775665" y="2965098"/>
                  <a:ext cx="1210543" cy="192868"/>
                  <a:chOff x="4379706" y="2680489"/>
                  <a:chExt cx="1210543" cy="192868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6F428862-E6D3-C07A-83DB-409C680AF81B}"/>
                      </a:ext>
                    </a:extLst>
                  </p:cNvPr>
                  <p:cNvSpPr/>
                  <p:nvPr/>
                </p:nvSpPr>
                <p:spPr>
                  <a:xfrm>
                    <a:off x="4379706" y="2683286"/>
                    <a:ext cx="450519" cy="190071"/>
                  </a:xfrm>
                  <a:prstGeom prst="rect">
                    <a:avLst/>
                  </a:prstGeom>
                </p:spPr>
                <p:txBody>
                  <a:bodyPr wrap="squar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9D4C6FC-F677-8F4E-8745-8F4B57A53A61}"/>
                      </a:ext>
                    </a:extLst>
                  </p:cNvPr>
                  <p:cNvSpPr/>
                  <p:nvPr/>
                </p:nvSpPr>
                <p:spPr>
                  <a:xfrm>
                    <a:off x="5313637" y="2680489"/>
                    <a:ext cx="276612" cy="190071"/>
                  </a:xfrm>
                  <a:prstGeom prst="rect">
                    <a:avLst/>
                  </a:prstGeom>
                </p:spPr>
                <p:txBody>
                  <a:bodyPr wrap="square" lIns="80663" tIns="40332" rIns="80663" bIns="40332">
                    <a:spAutoFit/>
                  </a:bodyPr>
                  <a:lstStyle/>
                  <a:p>
                    <a:pPr algn="ctr"/>
                    <a:r>
                      <a:rPr lang="en-US" sz="706" b="1" dirty="0">
                        <a:latin typeface="Foco" panose="020B0504050202020203" pitchFamily="34" charset="0"/>
                        <a:cs typeface="Arial" pitchFamily="34" charset="0"/>
                      </a:rPr>
                      <a:t>$2</a:t>
                    </a:r>
                  </a:p>
                </p:txBody>
              </p: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FAA8956A-2E20-5A63-BD87-3684A611CC81}"/>
                    </a:ext>
                  </a:extLst>
                </p:cNvPr>
                <p:cNvGrpSpPr/>
                <p:nvPr/>
              </p:nvGrpSpPr>
              <p:grpSpPr>
                <a:xfrm>
                  <a:off x="4788286" y="4223353"/>
                  <a:ext cx="2806192" cy="194845"/>
                  <a:chOff x="4783206" y="4223353"/>
                  <a:chExt cx="2806192" cy="194845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F998716C-4CCE-65EE-659C-0401CB16036F}"/>
                      </a:ext>
                    </a:extLst>
                  </p:cNvPr>
                  <p:cNvSpPr/>
                  <p:nvPr/>
                </p:nvSpPr>
                <p:spPr>
                  <a:xfrm>
                    <a:off x="4783206" y="4227570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0BCF7857-BB7B-9A05-BC33-31B831E87DD9}"/>
                      </a:ext>
                    </a:extLst>
                  </p:cNvPr>
                  <p:cNvSpPr/>
                  <p:nvPr/>
                </p:nvSpPr>
                <p:spPr>
                  <a:xfrm>
                    <a:off x="6472198" y="4228127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8932A20F-6FF4-5276-1BCC-AD38CE5A19F9}"/>
                      </a:ext>
                    </a:extLst>
                  </p:cNvPr>
                  <p:cNvSpPr/>
                  <p:nvPr/>
                </p:nvSpPr>
                <p:spPr>
                  <a:xfrm>
                    <a:off x="7207142" y="4223353"/>
                    <a:ext cx="162966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endParaRPr lang="en-US" sz="706" b="1" i="1" dirty="0">
                      <a:latin typeface="Foco" panose="020B0504050202020203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316AE944-EB6B-4D6A-FE8B-0188BEF4EB13}"/>
                      </a:ext>
                    </a:extLst>
                  </p:cNvPr>
                  <p:cNvSpPr/>
                  <p:nvPr/>
                </p:nvSpPr>
                <p:spPr>
                  <a:xfrm>
                    <a:off x="7186046" y="4227570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AFDAFD8F-0424-2CB9-AD08-DC881EF2C889}"/>
                      </a:ext>
                    </a:extLst>
                  </p:cNvPr>
                  <p:cNvSpPr/>
                  <p:nvPr/>
                </p:nvSpPr>
                <p:spPr>
                  <a:xfrm>
                    <a:off x="5621406" y="4227570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3EB0AB6E-3788-6E7F-876C-0C0B8C6D8109}"/>
                    </a:ext>
                  </a:extLst>
                </p:cNvPr>
                <p:cNvGrpSpPr/>
                <p:nvPr/>
              </p:nvGrpSpPr>
              <p:grpSpPr>
                <a:xfrm>
                  <a:off x="4792901" y="3618245"/>
                  <a:ext cx="2806192" cy="194845"/>
                  <a:chOff x="4783206" y="4223353"/>
                  <a:chExt cx="2806192" cy="194845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0EDDF83D-8CFB-AE5A-4710-6CD7E21DD6EF}"/>
                      </a:ext>
                    </a:extLst>
                  </p:cNvPr>
                  <p:cNvSpPr/>
                  <p:nvPr/>
                </p:nvSpPr>
                <p:spPr>
                  <a:xfrm>
                    <a:off x="4783206" y="4227570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03402F63-E8E8-65B9-5613-68AB931EA329}"/>
                      </a:ext>
                    </a:extLst>
                  </p:cNvPr>
                  <p:cNvSpPr/>
                  <p:nvPr/>
                </p:nvSpPr>
                <p:spPr>
                  <a:xfrm>
                    <a:off x="6472198" y="4228127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59A9CD9C-1EEB-CFD4-522E-FFF2CAC65BF9}"/>
                      </a:ext>
                    </a:extLst>
                  </p:cNvPr>
                  <p:cNvSpPr/>
                  <p:nvPr/>
                </p:nvSpPr>
                <p:spPr>
                  <a:xfrm>
                    <a:off x="7207142" y="4223353"/>
                    <a:ext cx="162966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endParaRPr lang="en-US" sz="706" b="1" i="1" dirty="0">
                      <a:latin typeface="Foco" panose="020B0504050202020203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5C0024FE-95B1-DE27-6EA6-360FEE076E4D}"/>
                      </a:ext>
                    </a:extLst>
                  </p:cNvPr>
                  <p:cNvSpPr/>
                  <p:nvPr/>
                </p:nvSpPr>
                <p:spPr>
                  <a:xfrm>
                    <a:off x="7186046" y="4227570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BF064E40-404D-299E-25E7-A16FDEBFB0CD}"/>
                      </a:ext>
                    </a:extLst>
                  </p:cNvPr>
                  <p:cNvSpPr/>
                  <p:nvPr/>
                </p:nvSpPr>
                <p:spPr>
                  <a:xfrm>
                    <a:off x="5621406" y="4227570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DF43D763-85E9-4B13-9591-B21DDFA171D8}"/>
                    </a:ext>
                  </a:extLst>
                </p:cNvPr>
                <p:cNvGrpSpPr/>
                <p:nvPr/>
              </p:nvGrpSpPr>
              <p:grpSpPr>
                <a:xfrm>
                  <a:off x="4793366" y="3380073"/>
                  <a:ext cx="2806192" cy="194845"/>
                  <a:chOff x="4783206" y="4223353"/>
                  <a:chExt cx="2806192" cy="194845"/>
                </a:xfrm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68DFCE7D-9409-8182-37DA-5D76C8F4BBB6}"/>
                      </a:ext>
                    </a:extLst>
                  </p:cNvPr>
                  <p:cNvSpPr/>
                  <p:nvPr/>
                </p:nvSpPr>
                <p:spPr>
                  <a:xfrm>
                    <a:off x="4783206" y="4227570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A33C27AF-9B57-DDF9-5883-AEE88B398CB7}"/>
                      </a:ext>
                    </a:extLst>
                  </p:cNvPr>
                  <p:cNvSpPr/>
                  <p:nvPr/>
                </p:nvSpPr>
                <p:spPr>
                  <a:xfrm>
                    <a:off x="6472198" y="4228127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2EB77C26-12A4-D001-9EAC-99DE39577926}"/>
                      </a:ext>
                    </a:extLst>
                  </p:cNvPr>
                  <p:cNvSpPr/>
                  <p:nvPr/>
                </p:nvSpPr>
                <p:spPr>
                  <a:xfrm>
                    <a:off x="7207142" y="4223353"/>
                    <a:ext cx="162966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endParaRPr lang="en-US" sz="706" b="1" i="1" dirty="0">
                      <a:latin typeface="Foco" panose="020B0504050202020203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1C7EA9BA-D92C-DE50-BDF6-6B3853B1E85C}"/>
                      </a:ext>
                    </a:extLst>
                  </p:cNvPr>
                  <p:cNvSpPr/>
                  <p:nvPr/>
                </p:nvSpPr>
                <p:spPr>
                  <a:xfrm>
                    <a:off x="7186046" y="4227570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8738FA2B-46EA-42A4-BBAD-186235003FD4}"/>
                      </a:ext>
                    </a:extLst>
                  </p:cNvPr>
                  <p:cNvSpPr/>
                  <p:nvPr/>
                </p:nvSpPr>
                <p:spPr>
                  <a:xfrm>
                    <a:off x="5621406" y="4227570"/>
                    <a:ext cx="403352" cy="190071"/>
                  </a:xfrm>
                  <a:prstGeom prst="rect">
                    <a:avLst/>
                  </a:prstGeom>
                </p:spPr>
                <p:txBody>
                  <a:bodyPr wrap="none" lIns="80663" tIns="40332" rIns="80663" bIns="40332">
                    <a:spAutoFit/>
                  </a:bodyPr>
                  <a:lstStyle/>
                  <a:p>
                    <a:r>
                      <a:rPr lang="en-US" sz="706" b="1" i="1" dirty="0">
                        <a:latin typeface="Foco" panose="020B0504050202020203" pitchFamily="34" charset="0"/>
                        <a:cs typeface="Arial" pitchFamily="34" charset="0"/>
                      </a:rPr>
                      <a:t>empty</a:t>
                    </a:r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7FACAA3E-019E-06AE-05E3-8DB852797A2F}"/>
                  </a:ext>
                </a:extLst>
              </p:cNvPr>
              <p:cNvGrpSpPr/>
              <p:nvPr/>
            </p:nvGrpSpPr>
            <p:grpSpPr>
              <a:xfrm>
                <a:off x="6521217" y="2957807"/>
                <a:ext cx="1034104" cy="198437"/>
                <a:chOff x="6521217" y="2957807"/>
                <a:chExt cx="1034104" cy="198437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A99B5E3-6445-07D6-6298-68325BB8F03F}"/>
                    </a:ext>
                  </a:extLst>
                </p:cNvPr>
                <p:cNvSpPr/>
                <p:nvPr/>
              </p:nvSpPr>
              <p:spPr>
                <a:xfrm>
                  <a:off x="6521217" y="2966173"/>
                  <a:ext cx="276612" cy="190071"/>
                </a:xfrm>
                <a:prstGeom prst="rect">
                  <a:avLst/>
                </a:prstGeom>
              </p:spPr>
              <p:txBody>
                <a:bodyPr wrap="square" lIns="80663" tIns="40332" rIns="80663" bIns="40332">
                  <a:spAutoFit/>
                </a:bodyPr>
                <a:lstStyle/>
                <a:p>
                  <a:pPr algn="ctr"/>
                  <a:r>
                    <a:rPr lang="en-US" sz="706" b="1" dirty="0">
                      <a:latin typeface="Foco" panose="020B0504050202020203" pitchFamily="34" charset="0"/>
                      <a:cs typeface="Arial" pitchFamily="34" charset="0"/>
                    </a:rPr>
                    <a:t>$2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145B0298-FFA3-AF34-2D17-1CFC6746D7A8}"/>
                    </a:ext>
                  </a:extLst>
                </p:cNvPr>
                <p:cNvSpPr/>
                <p:nvPr/>
              </p:nvSpPr>
              <p:spPr>
                <a:xfrm>
                  <a:off x="7278709" y="2957807"/>
                  <a:ext cx="276612" cy="190071"/>
                </a:xfrm>
                <a:prstGeom prst="rect">
                  <a:avLst/>
                </a:prstGeom>
              </p:spPr>
              <p:txBody>
                <a:bodyPr wrap="square" lIns="80663" tIns="40332" rIns="80663" bIns="40332">
                  <a:spAutoFit/>
                </a:bodyPr>
                <a:lstStyle/>
                <a:p>
                  <a:pPr algn="ctr"/>
                  <a:r>
                    <a:rPr lang="en-US" sz="706" b="1" dirty="0">
                      <a:latin typeface="Foco" panose="020B0504050202020203" pitchFamily="34" charset="0"/>
                      <a:cs typeface="Arial" pitchFamily="34" charset="0"/>
                    </a:rPr>
                    <a:t>$2</a:t>
                  </a:r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3449C3-5EEF-EBF4-F372-93B2D7063335}"/>
              </a:ext>
            </a:extLst>
          </p:cNvPr>
          <p:cNvGrpSpPr/>
          <p:nvPr/>
        </p:nvGrpSpPr>
        <p:grpSpPr>
          <a:xfrm>
            <a:off x="1476041" y="2693874"/>
            <a:ext cx="2986778" cy="1932308"/>
            <a:chOff x="1378952" y="2697556"/>
            <a:chExt cx="2986778" cy="19323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226E7C0-5BCD-F86D-6958-06C4C17E2E45}"/>
                </a:ext>
              </a:extLst>
            </p:cNvPr>
            <p:cNvGrpSpPr/>
            <p:nvPr/>
          </p:nvGrpSpPr>
          <p:grpSpPr>
            <a:xfrm>
              <a:off x="1674292" y="4439793"/>
              <a:ext cx="2598275" cy="190071"/>
              <a:chOff x="1302668" y="4135386"/>
              <a:chExt cx="2598275" cy="190071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615D7D2-B3BF-A08A-479E-23B7CFA5B1BA}"/>
                  </a:ext>
                </a:extLst>
              </p:cNvPr>
              <p:cNvSpPr/>
              <p:nvPr/>
            </p:nvSpPr>
            <p:spPr>
              <a:xfrm>
                <a:off x="3598580" y="4135386"/>
                <a:ext cx="302363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$30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9F9E6E8-7DD1-6974-764B-7D23EF602755}"/>
                  </a:ext>
                </a:extLst>
              </p:cNvPr>
              <p:cNvSpPr/>
              <p:nvPr/>
            </p:nvSpPr>
            <p:spPr>
              <a:xfrm>
                <a:off x="2743441" y="4135386"/>
                <a:ext cx="52037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$20 Wide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54C101F-A048-A303-0446-93B21F44F2DE}"/>
                  </a:ext>
                </a:extLst>
              </p:cNvPr>
              <p:cNvSpPr/>
              <p:nvPr/>
            </p:nvSpPr>
            <p:spPr>
              <a:xfrm>
                <a:off x="2066453" y="4135386"/>
                <a:ext cx="255877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$5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A648E4F-41D4-E7EF-A5FA-AF45ABA5A6EC}"/>
                  </a:ext>
                </a:extLst>
              </p:cNvPr>
              <p:cNvSpPr/>
              <p:nvPr/>
            </p:nvSpPr>
            <p:spPr>
              <a:xfrm>
                <a:off x="1302668" y="4135386"/>
                <a:ext cx="255877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$3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3A88E9-EC28-C7A3-D466-63684891948C}"/>
                </a:ext>
              </a:extLst>
            </p:cNvPr>
            <p:cNvGrpSpPr/>
            <p:nvPr/>
          </p:nvGrpSpPr>
          <p:grpSpPr>
            <a:xfrm>
              <a:off x="1477367" y="3171473"/>
              <a:ext cx="2829667" cy="202182"/>
              <a:chOff x="1092429" y="2870565"/>
              <a:chExt cx="2829667" cy="202182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F19AFB2-937D-8EE2-3BCE-409EE0F7DD10}"/>
                  </a:ext>
                </a:extLst>
              </p:cNvPr>
              <p:cNvSpPr/>
              <p:nvPr/>
            </p:nvSpPr>
            <p:spPr>
              <a:xfrm>
                <a:off x="3518744" y="2870565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76B6601-41E9-35E2-ABEB-90ACA29CA8AB}"/>
                  </a:ext>
                </a:extLst>
              </p:cNvPr>
              <p:cNvSpPr/>
              <p:nvPr/>
            </p:nvSpPr>
            <p:spPr>
              <a:xfrm>
                <a:off x="2790625" y="2871829"/>
                <a:ext cx="403352" cy="190071"/>
              </a:xfrm>
              <a:prstGeom prst="rect">
                <a:avLst/>
              </a:prstGeom>
            </p:spPr>
            <p:txBody>
              <a:bodyPr wrap="squar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D6A1A8C-024F-8492-CF69-256E3152105F}"/>
                  </a:ext>
                </a:extLst>
              </p:cNvPr>
              <p:cNvSpPr/>
              <p:nvPr/>
            </p:nvSpPr>
            <p:spPr>
              <a:xfrm>
                <a:off x="1951468" y="2881694"/>
                <a:ext cx="494724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$2 Bingo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D5B980D-7003-B7BD-1063-C3C388F0D99A}"/>
                  </a:ext>
                </a:extLst>
              </p:cNvPr>
              <p:cNvSpPr/>
              <p:nvPr/>
            </p:nvSpPr>
            <p:spPr>
              <a:xfrm>
                <a:off x="1092429" y="2882676"/>
                <a:ext cx="626170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$2 Blackjack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45280F-05F9-0452-3B6D-B75D27DB6396}"/>
                </a:ext>
              </a:extLst>
            </p:cNvPr>
            <p:cNvGrpSpPr/>
            <p:nvPr/>
          </p:nvGrpSpPr>
          <p:grpSpPr>
            <a:xfrm>
              <a:off x="1568592" y="2916124"/>
              <a:ext cx="2755315" cy="298691"/>
              <a:chOff x="1227341" y="2625375"/>
              <a:chExt cx="2755315" cy="298691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E617FEB-E49D-773D-D060-830D8139EFD4}"/>
                  </a:ext>
                </a:extLst>
              </p:cNvPr>
              <p:cNvSpPr/>
              <p:nvPr/>
            </p:nvSpPr>
            <p:spPr>
              <a:xfrm>
                <a:off x="2830092" y="2678634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55D70D0-D395-1911-3BF8-B8B2A482017A}"/>
                  </a:ext>
                </a:extLst>
              </p:cNvPr>
              <p:cNvSpPr/>
              <p:nvPr/>
            </p:nvSpPr>
            <p:spPr>
              <a:xfrm>
                <a:off x="1922087" y="2625375"/>
                <a:ext cx="560447" cy="29869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$2</a:t>
                </a:r>
              </a:p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Crossword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A56EF6E-32D7-E259-D0DB-8131C9C1A473}"/>
                  </a:ext>
                </a:extLst>
              </p:cNvPr>
              <p:cNvSpPr/>
              <p:nvPr/>
            </p:nvSpPr>
            <p:spPr>
              <a:xfrm>
                <a:off x="1227341" y="2680990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B46DDB1-13BC-0EA2-24B1-64140FFDD8E9}"/>
                  </a:ext>
                </a:extLst>
              </p:cNvPr>
              <p:cNvSpPr/>
              <p:nvPr/>
            </p:nvSpPr>
            <p:spPr>
              <a:xfrm>
                <a:off x="3579304" y="2678021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2107345-71A0-31CF-9331-1889B4C1C07A}"/>
                </a:ext>
              </a:extLst>
            </p:cNvPr>
            <p:cNvGrpSpPr/>
            <p:nvPr/>
          </p:nvGrpSpPr>
          <p:grpSpPr>
            <a:xfrm>
              <a:off x="1493610" y="4182258"/>
              <a:ext cx="2834242" cy="299332"/>
              <a:chOff x="1116477" y="3860806"/>
              <a:chExt cx="2834242" cy="299332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2A3185A-CE86-1018-0F24-1F4E8AD9B239}"/>
                  </a:ext>
                </a:extLst>
              </p:cNvPr>
              <p:cNvSpPr/>
              <p:nvPr/>
            </p:nvSpPr>
            <p:spPr>
              <a:xfrm>
                <a:off x="2725257" y="3860806"/>
                <a:ext cx="573271" cy="299332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$5</a:t>
                </a:r>
              </a:p>
              <a:p>
                <a:pPr algn="ctr"/>
                <a:r>
                  <a:rPr lang="en-US" sz="710" b="1" dirty="0">
                    <a:latin typeface="Foco" panose="020B0504050202020203" pitchFamily="34" charset="0"/>
                    <a:cs typeface="Arial" pitchFamily="34" charset="0"/>
                  </a:rPr>
                  <a:t>Set for Life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15F4B0A-957C-7A7D-CD2C-6320BB32C08A}"/>
                  </a:ext>
                </a:extLst>
              </p:cNvPr>
              <p:cNvSpPr/>
              <p:nvPr/>
            </p:nvSpPr>
            <p:spPr>
              <a:xfrm>
                <a:off x="2069213" y="3909215"/>
                <a:ext cx="255877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5B96284-2FF5-C68D-D48C-0D6D9D2739BC}"/>
                  </a:ext>
                </a:extLst>
              </p:cNvPr>
              <p:cNvSpPr/>
              <p:nvPr/>
            </p:nvSpPr>
            <p:spPr>
              <a:xfrm>
                <a:off x="1116477" y="3860806"/>
                <a:ext cx="586094" cy="29869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$3</a:t>
                </a:r>
              </a:p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Lucky Lines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323564D-6E06-E37F-17A6-D5C663A5AB05}"/>
                  </a:ext>
                </a:extLst>
              </p:cNvPr>
              <p:cNvSpPr/>
              <p:nvPr/>
            </p:nvSpPr>
            <p:spPr>
              <a:xfrm>
                <a:off x="3547367" y="3917640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52E52ED-56B6-CDD4-A092-3C0105990FB7}"/>
                </a:ext>
              </a:extLst>
            </p:cNvPr>
            <p:cNvGrpSpPr/>
            <p:nvPr/>
          </p:nvGrpSpPr>
          <p:grpSpPr>
            <a:xfrm>
              <a:off x="1552430" y="3554680"/>
              <a:ext cx="2813300" cy="304595"/>
              <a:chOff x="1218287" y="3239688"/>
              <a:chExt cx="2813300" cy="30459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BB39CFF-9247-6D6C-A135-2B76569ADC96}"/>
                  </a:ext>
                </a:extLst>
              </p:cNvPr>
              <p:cNvSpPr/>
              <p:nvPr/>
            </p:nvSpPr>
            <p:spPr>
              <a:xfrm>
                <a:off x="2831967" y="3239688"/>
                <a:ext cx="377705" cy="299332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$10</a:t>
                </a:r>
              </a:p>
              <a:p>
                <a:pPr algn="ctr"/>
                <a:r>
                  <a:rPr lang="en-US" sz="710" b="1" dirty="0">
                    <a:latin typeface="Foco" panose="020B0504050202020203" pitchFamily="34" charset="0"/>
                    <a:cs typeface="Arial" pitchFamily="34" charset="0"/>
                  </a:rPr>
                  <a:t>Bingo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BAB714B-3B8C-5190-E8D0-64BC1D1EC530}"/>
                  </a:ext>
                </a:extLst>
              </p:cNvPr>
              <p:cNvSpPr/>
              <p:nvPr/>
            </p:nvSpPr>
            <p:spPr>
              <a:xfrm>
                <a:off x="2015085" y="3300723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0E25468-1021-DD7E-2BBF-DCF2DC25E1A9}"/>
                  </a:ext>
                </a:extLst>
              </p:cNvPr>
              <p:cNvSpPr/>
              <p:nvPr/>
            </p:nvSpPr>
            <p:spPr>
              <a:xfrm>
                <a:off x="3467934" y="3244951"/>
                <a:ext cx="563653" cy="299332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$10</a:t>
                </a:r>
              </a:p>
              <a:p>
                <a:pPr algn="ctr"/>
                <a:r>
                  <a:rPr lang="en-US" sz="710" b="1" dirty="0">
                    <a:latin typeface="Foco" panose="020B0504050202020203" pitchFamily="34" charset="0"/>
                    <a:cs typeface="Arial" pitchFamily="34" charset="0"/>
                  </a:rPr>
                  <a:t>Crossword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8DFB432-BB57-8365-809F-20C4DB899A18}"/>
                  </a:ext>
                </a:extLst>
              </p:cNvPr>
              <p:cNvSpPr/>
              <p:nvPr/>
            </p:nvSpPr>
            <p:spPr>
              <a:xfrm>
                <a:off x="1218287" y="3300723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61ED5B6-CE45-7354-82DB-D2F14D776CA0}"/>
                </a:ext>
              </a:extLst>
            </p:cNvPr>
            <p:cNvGrpSpPr/>
            <p:nvPr/>
          </p:nvGrpSpPr>
          <p:grpSpPr>
            <a:xfrm>
              <a:off x="1504793" y="3974225"/>
              <a:ext cx="2830504" cy="299332"/>
              <a:chOff x="1123685" y="3659108"/>
              <a:chExt cx="2830504" cy="29933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8B69D9B-6DFF-973A-943E-4A88BE2567FA}"/>
                  </a:ext>
                </a:extLst>
              </p:cNvPr>
              <p:cNvSpPr/>
              <p:nvPr/>
            </p:nvSpPr>
            <p:spPr>
              <a:xfrm>
                <a:off x="1123685" y="3659108"/>
                <a:ext cx="563653" cy="299332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$3</a:t>
                </a:r>
              </a:p>
              <a:p>
                <a:pPr algn="ctr"/>
                <a:r>
                  <a:rPr lang="en-US" sz="710" b="1" dirty="0">
                    <a:latin typeface="Foco" panose="020B0504050202020203" pitchFamily="34" charset="0"/>
                    <a:cs typeface="Arial" pitchFamily="34" charset="0"/>
                  </a:rPr>
                  <a:t>Crossword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A3A4990-FC9B-8692-83E8-705A37F110AA}"/>
                  </a:ext>
                </a:extLst>
              </p:cNvPr>
              <p:cNvSpPr/>
              <p:nvPr/>
            </p:nvSpPr>
            <p:spPr>
              <a:xfrm>
                <a:off x="2786161" y="3713314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E65D432-AA1F-F798-BCED-166448786CCE}"/>
                  </a:ext>
                </a:extLst>
              </p:cNvPr>
              <p:cNvSpPr/>
              <p:nvPr/>
            </p:nvSpPr>
            <p:spPr>
              <a:xfrm>
                <a:off x="1973250" y="3720591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2D2D18E-D7E7-45EA-7771-3DFAF0F92594}"/>
                  </a:ext>
                </a:extLst>
              </p:cNvPr>
              <p:cNvSpPr/>
              <p:nvPr/>
            </p:nvSpPr>
            <p:spPr>
              <a:xfrm>
                <a:off x="3550837" y="3713314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131F5BA-29A9-D3BA-DD03-AD4F18975BCE}"/>
                </a:ext>
              </a:extLst>
            </p:cNvPr>
            <p:cNvGrpSpPr/>
            <p:nvPr/>
          </p:nvGrpSpPr>
          <p:grpSpPr>
            <a:xfrm>
              <a:off x="1564011" y="3768822"/>
              <a:ext cx="2697826" cy="299332"/>
              <a:chOff x="1203117" y="3448251"/>
              <a:chExt cx="2697826" cy="29933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11BEE72-1084-EE18-13AD-00D70EF23D83}"/>
                  </a:ext>
                </a:extLst>
              </p:cNvPr>
              <p:cNvSpPr/>
              <p:nvPr/>
            </p:nvSpPr>
            <p:spPr>
              <a:xfrm>
                <a:off x="3598580" y="3504365"/>
                <a:ext cx="302363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$10</a:t>
                </a:r>
                <a:endParaRPr lang="en-US" sz="618" b="1" dirty="0"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8A8DFF6-5386-3E17-1EF6-EB06565781BC}"/>
                  </a:ext>
                </a:extLst>
              </p:cNvPr>
              <p:cNvSpPr/>
              <p:nvPr/>
            </p:nvSpPr>
            <p:spPr>
              <a:xfrm>
                <a:off x="2732099" y="3448251"/>
                <a:ext cx="563653" cy="299332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$5</a:t>
                </a:r>
              </a:p>
              <a:p>
                <a:pPr algn="ctr"/>
                <a:r>
                  <a:rPr lang="en-US" sz="710" b="1" dirty="0">
                    <a:latin typeface="Foco" panose="020B0504050202020203" pitchFamily="34" charset="0"/>
                    <a:cs typeface="Arial" pitchFamily="34" charset="0"/>
                  </a:rPr>
                  <a:t>Crossword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BB862D6-F68E-D930-7828-6FA584F14956}"/>
                  </a:ext>
                </a:extLst>
              </p:cNvPr>
              <p:cNvSpPr/>
              <p:nvPr/>
            </p:nvSpPr>
            <p:spPr>
              <a:xfrm>
                <a:off x="1203117" y="3513885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EBAEB8B-AECC-4547-1446-8FC9320418C3}"/>
                  </a:ext>
                </a:extLst>
              </p:cNvPr>
              <p:cNvSpPr/>
              <p:nvPr/>
            </p:nvSpPr>
            <p:spPr>
              <a:xfrm>
                <a:off x="1989179" y="3502151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C08050C-D8ED-541F-E2D1-11BC925F023B}"/>
                </a:ext>
              </a:extLst>
            </p:cNvPr>
            <p:cNvGrpSpPr/>
            <p:nvPr/>
          </p:nvGrpSpPr>
          <p:grpSpPr>
            <a:xfrm>
              <a:off x="1554619" y="3381080"/>
              <a:ext cx="2757744" cy="194845"/>
              <a:chOff x="4789262" y="4223353"/>
              <a:chExt cx="2757744" cy="19484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C1912B5-7864-3D9D-24AD-E22AE5F371F9}"/>
                  </a:ext>
                </a:extLst>
              </p:cNvPr>
              <p:cNvSpPr/>
              <p:nvPr/>
            </p:nvSpPr>
            <p:spPr>
              <a:xfrm>
                <a:off x="4789262" y="4227570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133700-A406-B149-896B-3EDEE830DC3F}"/>
                  </a:ext>
                </a:extLst>
              </p:cNvPr>
              <p:cNvSpPr/>
              <p:nvPr/>
            </p:nvSpPr>
            <p:spPr>
              <a:xfrm>
                <a:off x="6411638" y="4228127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6DC7AC1-44E1-F3A9-B43F-6CD7D10C5464}"/>
                  </a:ext>
                </a:extLst>
              </p:cNvPr>
              <p:cNvSpPr/>
              <p:nvPr/>
            </p:nvSpPr>
            <p:spPr>
              <a:xfrm>
                <a:off x="7207142" y="4223353"/>
                <a:ext cx="162966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endParaRPr lang="en-US" sz="706" b="1" i="1" dirty="0"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70D53D9-03F4-8D40-6F75-F9D8B2FAE102}"/>
                  </a:ext>
                </a:extLst>
              </p:cNvPr>
              <p:cNvSpPr/>
              <p:nvPr/>
            </p:nvSpPr>
            <p:spPr>
              <a:xfrm>
                <a:off x="7143654" y="4227570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F77E541-762A-AE93-6662-64EDA8BBB576}"/>
                  </a:ext>
                </a:extLst>
              </p:cNvPr>
              <p:cNvSpPr/>
              <p:nvPr/>
            </p:nvSpPr>
            <p:spPr>
              <a:xfrm>
                <a:off x="5591126" y="4227570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A25FD2C-8B71-CB60-3C6E-19B5ACDADE38}"/>
                </a:ext>
              </a:extLst>
            </p:cNvPr>
            <p:cNvGrpSpPr/>
            <p:nvPr/>
          </p:nvGrpSpPr>
          <p:grpSpPr>
            <a:xfrm>
              <a:off x="1378952" y="2697556"/>
              <a:ext cx="2942882" cy="393781"/>
              <a:chOff x="4285848" y="2426131"/>
              <a:chExt cx="2942882" cy="39378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583807E-0CC9-8B44-47E9-08782EE14349}"/>
                  </a:ext>
                </a:extLst>
              </p:cNvPr>
              <p:cNvSpPr/>
              <p:nvPr/>
            </p:nvSpPr>
            <p:spPr>
              <a:xfrm>
                <a:off x="6825378" y="2478723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B5630D6-E7DF-8A05-1C6F-51542AEB97D9}"/>
                  </a:ext>
                </a:extLst>
              </p:cNvPr>
              <p:cNvSpPr/>
              <p:nvPr/>
            </p:nvSpPr>
            <p:spPr>
              <a:xfrm>
                <a:off x="4285848" y="2426131"/>
                <a:ext cx="730793" cy="393781"/>
              </a:xfrm>
              <a:prstGeom prst="rect">
                <a:avLst/>
              </a:prstGeom>
            </p:spPr>
            <p:txBody>
              <a:bodyPr wrap="squar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$1</a:t>
                </a:r>
              </a:p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Gold Rush </a:t>
                </a:r>
                <a:b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</a:br>
                <a:endParaRPr lang="en-US" sz="618" b="1" dirty="0"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D0A01B3-9F55-AB51-052D-5BC320CA2595}"/>
                  </a:ext>
                </a:extLst>
              </p:cNvPr>
              <p:cNvSpPr/>
              <p:nvPr/>
            </p:nvSpPr>
            <p:spPr>
              <a:xfrm>
                <a:off x="4695064" y="2459285"/>
                <a:ext cx="730793" cy="298691"/>
              </a:xfrm>
              <a:prstGeom prst="rect">
                <a:avLst/>
              </a:prstGeom>
            </p:spPr>
            <p:txBody>
              <a:bodyPr wrap="square" lIns="80663" tIns="40332" rIns="80663" bIns="40332">
                <a:spAutoFit/>
              </a:bodyPr>
              <a:lstStyle/>
              <a:p>
                <a:pPr algn="ctr"/>
                <a:r>
                  <a:rPr lang="en-US" sz="706" b="1" dirty="0">
                    <a:latin typeface="Foco" panose="020B0504050202020203" pitchFamily="34" charset="0"/>
                    <a:cs typeface="Arial" pitchFamily="34" charset="0"/>
                  </a:rPr>
                  <a:t>$1 </a:t>
                </a:r>
                <a:b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</a:br>
                <a:endParaRPr lang="en-US" sz="706" b="1" dirty="0">
                  <a:latin typeface="Foco" panose="020B0504050202020203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FDA9B60-9B1A-EE64-AC26-940B1A337370}"/>
                  </a:ext>
                </a:extLst>
              </p:cNvPr>
              <p:cNvSpPr/>
              <p:nvPr/>
            </p:nvSpPr>
            <p:spPr>
              <a:xfrm>
                <a:off x="5294051" y="2479672"/>
                <a:ext cx="457414" cy="190071"/>
              </a:xfrm>
              <a:prstGeom prst="rect">
                <a:avLst/>
              </a:prstGeom>
            </p:spPr>
            <p:txBody>
              <a:bodyPr wrap="squar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AC25C94-344D-8BB5-F0F3-E34A2561DC97}"/>
                  </a:ext>
                </a:extLst>
              </p:cNvPr>
              <p:cNvSpPr/>
              <p:nvPr/>
            </p:nvSpPr>
            <p:spPr>
              <a:xfrm>
                <a:off x="6100427" y="2478888"/>
                <a:ext cx="403352" cy="190071"/>
              </a:xfrm>
              <a:prstGeom prst="rect">
                <a:avLst/>
              </a:prstGeom>
            </p:spPr>
            <p:txBody>
              <a:bodyPr wrap="none" lIns="80663" tIns="40332" rIns="80663" bIns="40332">
                <a:spAutoFit/>
              </a:bodyPr>
              <a:lstStyle/>
              <a:p>
                <a:r>
                  <a:rPr lang="en-US" sz="706" b="1" i="1" dirty="0">
                    <a:latin typeface="Foco" panose="020B0504050202020203" pitchFamily="34" charset="0"/>
                    <a:cs typeface="Arial" pitchFamily="34" charset="0"/>
                  </a:rPr>
                  <a:t>empty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941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CA" sz="1400" dirty="0"/>
              <a:t>2-Part </a:t>
            </a:r>
            <a:r>
              <a:rPr lang="en-CA" sz="1400" spc="45" dirty="0"/>
              <a:t>Built-In Display Case Planogram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Shoppers Drug Mart | </a:t>
            </a:r>
            <a:r>
              <a:rPr lang="en-US" sz="900" dirty="0">
                <a:solidFill>
                  <a:srgbClr val="003DA5"/>
                </a:solidFill>
                <a:latin typeface="Arial Black" panose="020B0A04020102020204" pitchFamily="34" charset="0"/>
              </a:rPr>
              <a:t>September</a:t>
            </a:r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2025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04B3E2-35B5-FDA3-E5CB-6A85CD942816}"/>
              </a:ext>
            </a:extLst>
          </p:cNvPr>
          <p:cNvSpPr/>
          <p:nvPr/>
        </p:nvSpPr>
        <p:spPr>
          <a:xfrm>
            <a:off x="5713920" y="26628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018F0-D815-B30B-CB10-FC441F9D6D6F}"/>
              </a:ext>
            </a:extLst>
          </p:cNvPr>
          <p:cNvSpPr/>
          <p:nvPr/>
        </p:nvSpPr>
        <p:spPr>
          <a:xfrm>
            <a:off x="5696196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024CB6-2B4D-08AA-C6E5-FCD096244FE4}"/>
              </a:ext>
            </a:extLst>
          </p:cNvPr>
          <p:cNvSpPr/>
          <p:nvPr/>
        </p:nvSpPr>
        <p:spPr>
          <a:xfrm>
            <a:off x="5866320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DEB9BF-E6E2-40B4-92A6-F43F9DEB5198}"/>
              </a:ext>
            </a:extLst>
          </p:cNvPr>
          <p:cNvSpPr/>
          <p:nvPr/>
        </p:nvSpPr>
        <p:spPr>
          <a:xfrm>
            <a:off x="6018720" y="29676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2B52E3-8149-443F-A308-931A3DC28F47}"/>
              </a:ext>
            </a:extLst>
          </p:cNvPr>
          <p:cNvSpPr/>
          <p:nvPr/>
        </p:nvSpPr>
        <p:spPr>
          <a:xfrm>
            <a:off x="5712752" y="2405683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pic>
        <p:nvPicPr>
          <p:cNvPr id="3" name="Picture 3" descr="C:\Users\kmacintyre\Desktop\1024px-Shoppers_Drug_Mart_logo.svg[1].png">
            <a:extLst>
              <a:ext uri="{FF2B5EF4-FFF2-40B4-BE49-F238E27FC236}">
                <a16:creationId xmlns:a16="http://schemas.microsoft.com/office/drawing/2014/main" id="{B0A2D279-6282-EF06-DBBB-2C23E45C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0" y="610098"/>
            <a:ext cx="1513968" cy="3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F6EB03-3118-5C22-7EB3-0CA9E31F6A87}"/>
              </a:ext>
            </a:extLst>
          </p:cNvPr>
          <p:cNvSpPr txBox="1"/>
          <p:nvPr/>
        </p:nvSpPr>
        <p:spPr>
          <a:xfrm>
            <a:off x="385897" y="4809061"/>
            <a:ext cx="5205314" cy="1671752"/>
          </a:xfrm>
          <a:prstGeom prst="rect">
            <a:avLst/>
          </a:prstGeom>
          <a:noFill/>
        </p:spPr>
        <p:txBody>
          <a:bodyPr wrap="square" lIns="101103" tIns="50552" rIns="101103" bIns="50552" rtlCol="0">
            <a:spAutoFit/>
          </a:bodyPr>
          <a:lstStyle/>
          <a:p>
            <a:r>
              <a:rPr lang="en-US" sz="1200" b="1" dirty="0">
                <a:latin typeface="Foco" panose="020B0504050202020203" pitchFamily="34" charset="0"/>
                <a:cs typeface="Arial" pitchFamily="34" charset="0"/>
              </a:rPr>
              <a:t>Tips for Sales Success:       </a:t>
            </a:r>
            <a:r>
              <a:rPr lang="en-US" sz="1200" dirty="0">
                <a:latin typeface="Foco" panose="020B0504050202020203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Organize your tray as shown – it’s designed to give more space to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b="1" dirty="0">
                <a:latin typeface="Foco" panose="020B0504050202020203" pitchFamily="34" charset="0"/>
                <a:cs typeface="Arial" pitchFamily="34" charset="0"/>
              </a:rPr>
              <a:t>Merchandize your high-value tickets closest to the cash register.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Do not put anything on top of the display case, especially covering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Leave some pockets empty so that you can allow the ticket visuals to show when overlapped.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Always keep your case fully merchandised.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Prevent out-of-stocks – call Hotline to place an emergency order between call days if needed.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853F32-C597-DD4A-84C4-100C5597B701}"/>
              </a:ext>
            </a:extLst>
          </p:cNvPr>
          <p:cNvGrpSpPr/>
          <p:nvPr/>
        </p:nvGrpSpPr>
        <p:grpSpPr>
          <a:xfrm>
            <a:off x="5656536" y="5168509"/>
            <a:ext cx="3135276" cy="905362"/>
            <a:chOff x="5185146" y="5398847"/>
            <a:chExt cx="3717297" cy="1251943"/>
          </a:xfrm>
          <a:gradFill>
            <a:gsLst>
              <a:gs pos="0">
                <a:srgbClr val="02BBE6"/>
              </a:gs>
              <a:gs pos="50000">
                <a:srgbClr val="02BBE6"/>
              </a:gs>
              <a:gs pos="100000">
                <a:srgbClr val="02BBE6"/>
              </a:gs>
            </a:gsLst>
            <a:lin ang="5400000" scaled="0"/>
          </a:gradFill>
        </p:grpSpPr>
        <p:sp>
          <p:nvSpPr>
            <p:cNvPr id="10" name="Rounded Rectangle 28">
              <a:extLst>
                <a:ext uri="{FF2B5EF4-FFF2-40B4-BE49-F238E27FC236}">
                  <a16:creationId xmlns:a16="http://schemas.microsoft.com/office/drawing/2014/main" id="{B8792FC1-D7FF-5FC8-6A79-DCCAB070B3D5}"/>
                </a:ext>
              </a:extLst>
            </p:cNvPr>
            <p:cNvSpPr/>
            <p:nvPr/>
          </p:nvSpPr>
          <p:spPr>
            <a:xfrm>
              <a:off x="5185146" y="5398847"/>
              <a:ext cx="3717297" cy="1251943"/>
            </a:xfrm>
            <a:prstGeom prst="roundRect">
              <a:avLst/>
            </a:prstGeom>
            <a:grpFill/>
            <a:ln>
              <a:solidFill>
                <a:srgbClr val="02BBE6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Foco" panose="020B0504050202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223672-8935-EB81-363F-90F4CB4A3BD6}"/>
                </a:ext>
              </a:extLst>
            </p:cNvPr>
            <p:cNvSpPr/>
            <p:nvPr/>
          </p:nvSpPr>
          <p:spPr>
            <a:xfrm>
              <a:off x="5332034" y="5573235"/>
              <a:ext cx="3464261" cy="654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REMINDER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An empty case means lost sales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C97B585-66FC-C7F4-EB7F-2710FBC479C4}"/>
              </a:ext>
            </a:extLst>
          </p:cNvPr>
          <p:cNvGrpSpPr/>
          <p:nvPr/>
        </p:nvGrpSpPr>
        <p:grpSpPr>
          <a:xfrm>
            <a:off x="987997" y="1928683"/>
            <a:ext cx="7268483" cy="2560360"/>
            <a:chOff x="1394133" y="2062033"/>
            <a:chExt cx="7268483" cy="25603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4D2B968-3041-3E70-4044-FAEC00EFD6A2}"/>
                </a:ext>
              </a:extLst>
            </p:cNvPr>
            <p:cNvGrpSpPr/>
            <p:nvPr/>
          </p:nvGrpSpPr>
          <p:grpSpPr>
            <a:xfrm>
              <a:off x="1394133" y="2062033"/>
              <a:ext cx="7267996" cy="2560360"/>
              <a:chOff x="1387783" y="2062033"/>
              <a:chExt cx="7267996" cy="256036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03F1A1C-D96C-571C-5602-7E3458544DA6}"/>
                  </a:ext>
                </a:extLst>
              </p:cNvPr>
              <p:cNvSpPr/>
              <p:nvPr/>
            </p:nvSpPr>
            <p:spPr>
              <a:xfrm>
                <a:off x="1403537" y="2062033"/>
                <a:ext cx="7226827" cy="2379345"/>
              </a:xfrm>
              <a:prstGeom prst="rect">
                <a:avLst/>
              </a:prstGeom>
              <a:solidFill>
                <a:srgbClr val="81DEFF"/>
              </a:solidFill>
              <a:ln w="1016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800">
                  <a:solidFill>
                    <a:srgbClr val="FFFFFF"/>
                  </a:solidFill>
                  <a:latin typeface="Foco" panose="020B0504050202020203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08A495-6696-1C69-7FB8-1F69AA87132F}"/>
                  </a:ext>
                </a:extLst>
              </p:cNvPr>
              <p:cNvSpPr/>
              <p:nvPr/>
            </p:nvSpPr>
            <p:spPr>
              <a:xfrm>
                <a:off x="1387783" y="4420035"/>
                <a:ext cx="7267996" cy="202358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571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Foco" panose="020B0504050202020203"/>
                  </a:rPr>
                  <a:t>Display Strip</a:t>
                </a:r>
                <a:endParaRPr lang="en-CA" sz="1200" dirty="0">
                  <a:solidFill>
                    <a:srgbClr val="FFFFFF"/>
                  </a:solidFill>
                  <a:latin typeface="Foco" panose="020B0504050202020203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B629C1B-442A-FE82-D8FB-FA097BD69853}"/>
                </a:ext>
              </a:extLst>
            </p:cNvPr>
            <p:cNvGrpSpPr/>
            <p:nvPr/>
          </p:nvGrpSpPr>
          <p:grpSpPr>
            <a:xfrm>
              <a:off x="1402660" y="2986067"/>
              <a:ext cx="7259956" cy="962719"/>
              <a:chOff x="1402660" y="3132117"/>
              <a:chExt cx="7259956" cy="962719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16952CE-6D06-7868-5FCE-D53EC0AF33FF}"/>
                  </a:ext>
                </a:extLst>
              </p:cNvPr>
              <p:cNvCxnSpPr/>
              <p:nvPr/>
            </p:nvCxnSpPr>
            <p:spPr>
              <a:xfrm>
                <a:off x="1457080" y="4094836"/>
                <a:ext cx="7179634" cy="0"/>
              </a:xfrm>
              <a:prstGeom prst="lin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CD9BD52-69C0-9BB1-F46D-27D6D1D13B76}"/>
                  </a:ext>
                </a:extLst>
              </p:cNvPr>
              <p:cNvCxnSpPr/>
              <p:nvPr/>
            </p:nvCxnSpPr>
            <p:spPr>
              <a:xfrm>
                <a:off x="1402660" y="3744159"/>
                <a:ext cx="7234055" cy="0"/>
              </a:xfrm>
              <a:prstGeom prst="lin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02418EF-9B3A-9605-5AEF-82C9CB68EB4A}"/>
                  </a:ext>
                </a:extLst>
              </p:cNvPr>
              <p:cNvCxnSpPr/>
              <p:nvPr/>
            </p:nvCxnSpPr>
            <p:spPr>
              <a:xfrm>
                <a:off x="1457080" y="3460495"/>
                <a:ext cx="7205536" cy="0"/>
              </a:xfrm>
              <a:prstGeom prst="lin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ED32AF5-47E7-6C06-93C7-30C9CDD567D2}"/>
                  </a:ext>
                </a:extLst>
              </p:cNvPr>
              <p:cNvCxnSpPr/>
              <p:nvPr/>
            </p:nvCxnSpPr>
            <p:spPr>
              <a:xfrm>
                <a:off x="1405548" y="3132117"/>
                <a:ext cx="7225782" cy="0"/>
              </a:xfrm>
              <a:prstGeom prst="lin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BFA7D0F-EB90-808E-0C26-F9BC2B7D9F3B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H="1">
              <a:off x="5023301" y="2074889"/>
              <a:ext cx="13846" cy="2366489"/>
            </a:xfrm>
            <a:prstGeom prst="line">
              <a:avLst/>
            </a:prstGeom>
            <a:ln w="1524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51FF1B5-2748-6EA3-1083-376904C95AEB}"/>
              </a:ext>
            </a:extLst>
          </p:cNvPr>
          <p:cNvSpPr/>
          <p:nvPr/>
        </p:nvSpPr>
        <p:spPr>
          <a:xfrm rot="5400000">
            <a:off x="7188862" y="3070696"/>
            <a:ext cx="2560358" cy="276331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03" tIns="50552" rIns="101103" bIns="50552" rtlCol="0" anchor="ctr"/>
          <a:lstStyle/>
          <a:p>
            <a:pPr algn="ctr"/>
            <a:r>
              <a:rPr lang="en-US" sz="1588" b="1" dirty="0">
                <a:solidFill>
                  <a:schemeClr val="tx1"/>
                </a:solidFill>
                <a:latin typeface="Foco" panose="020B0504050202020203" pitchFamily="34" charset="0"/>
                <a:cs typeface="Arial" pitchFamily="34" charset="0"/>
              </a:rPr>
              <a:t>Cash Register</a:t>
            </a:r>
            <a:endParaRPr lang="en-CA" sz="1588" b="1" dirty="0">
              <a:solidFill>
                <a:schemeClr val="tx1"/>
              </a:solidFill>
              <a:latin typeface="Foco" panose="020B0504050202020203" pitchFamily="34" charset="0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B85032A-04D6-89D7-D7BE-EB56A99D3A34}"/>
              </a:ext>
            </a:extLst>
          </p:cNvPr>
          <p:cNvGrpSpPr/>
          <p:nvPr/>
        </p:nvGrpSpPr>
        <p:grpSpPr>
          <a:xfrm>
            <a:off x="1053315" y="1967340"/>
            <a:ext cx="917185" cy="2294982"/>
            <a:chOff x="1052671" y="1981849"/>
            <a:chExt cx="917185" cy="2294982"/>
          </a:xfrm>
        </p:grpSpPr>
        <p:pic>
          <p:nvPicPr>
            <p:cNvPr id="11" name="Picture 10" descr="A poster with a picture of gold nuggets&#10;&#10;AI-generated content may be incorrect.">
              <a:extLst>
                <a:ext uri="{FF2B5EF4-FFF2-40B4-BE49-F238E27FC236}">
                  <a16:creationId xmlns:a16="http://schemas.microsoft.com/office/drawing/2014/main" id="{7E1957F8-7667-D42A-DB7C-1972DA5F4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780" y="1981849"/>
              <a:ext cx="559855" cy="1210946"/>
            </a:xfrm>
            <a:prstGeom prst="rect">
              <a:avLst/>
            </a:prstGeom>
          </p:spPr>
        </p:pic>
        <p:pic>
          <p:nvPicPr>
            <p:cNvPr id="61" name="Picture 60" descr="A board game with symbols&#10;&#10;Description automatically generated">
              <a:extLst>
                <a:ext uri="{FF2B5EF4-FFF2-40B4-BE49-F238E27FC236}">
                  <a16:creationId xmlns:a16="http://schemas.microsoft.com/office/drawing/2014/main" id="{A3782273-EB13-5B83-A157-7CA66F8A3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51" y="2274779"/>
              <a:ext cx="722734" cy="132693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07FC4E4-6974-9CEC-90AC-2BE5883B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7617" y="2584435"/>
              <a:ext cx="718899" cy="1460406"/>
            </a:xfrm>
            <a:prstGeom prst="rect">
              <a:avLst/>
            </a:prstGeom>
          </p:spPr>
        </p:pic>
        <p:pic>
          <p:nvPicPr>
            <p:cNvPr id="13" name="Picture 12" descr="A poster of a game&#10;&#10;AI-generated content may be incorrect.">
              <a:extLst>
                <a:ext uri="{FF2B5EF4-FFF2-40B4-BE49-F238E27FC236}">
                  <a16:creationId xmlns:a16="http://schemas.microsoft.com/office/drawing/2014/main" id="{82EB3DAB-61EA-968F-76A9-DFA38F52D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24" y="3000051"/>
              <a:ext cx="767776" cy="95972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4EDB86F-2EC6-FE0D-F93C-F0F77DCCD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2671" y="3486252"/>
              <a:ext cx="917185" cy="79057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D07D2E-9C13-0EF4-148C-DEBAA08288D0}"/>
              </a:ext>
            </a:extLst>
          </p:cNvPr>
          <p:cNvGrpSpPr/>
          <p:nvPr/>
        </p:nvGrpSpPr>
        <p:grpSpPr>
          <a:xfrm>
            <a:off x="1449030" y="1960870"/>
            <a:ext cx="737525" cy="2306392"/>
            <a:chOff x="1431694" y="1965204"/>
            <a:chExt cx="737525" cy="2306392"/>
          </a:xfrm>
        </p:grpSpPr>
        <p:pic>
          <p:nvPicPr>
            <p:cNvPr id="22" name="Picture 21" descr="A card with flowers and crossword puzzle&#10;&#10;AI-generated content may be incorrect.">
              <a:extLst>
                <a:ext uri="{FF2B5EF4-FFF2-40B4-BE49-F238E27FC236}">
                  <a16:creationId xmlns:a16="http://schemas.microsoft.com/office/drawing/2014/main" id="{3CD0B15E-085B-3729-61AD-C8E16C948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697" y="1965204"/>
              <a:ext cx="728522" cy="1204317"/>
            </a:xfrm>
            <a:prstGeom prst="rect">
              <a:avLst/>
            </a:prstGeom>
          </p:spPr>
        </p:pic>
        <p:pic>
          <p:nvPicPr>
            <p:cNvPr id="78" name="Picture 77" descr="A poster for a lottery game&#10;&#10;AI-generated content may be incorrect.">
              <a:extLst>
                <a:ext uri="{FF2B5EF4-FFF2-40B4-BE49-F238E27FC236}">
                  <a16:creationId xmlns:a16="http://schemas.microsoft.com/office/drawing/2014/main" id="{10520DBD-F66A-5075-9424-0215090C6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663" y="2393715"/>
              <a:ext cx="733342" cy="1168187"/>
            </a:xfrm>
            <a:prstGeom prst="rect">
              <a:avLst/>
            </a:prstGeom>
          </p:spPr>
        </p:pic>
        <p:pic>
          <p:nvPicPr>
            <p:cNvPr id="104" name="Picture 103" descr="A person looking at a city&#10;&#10;Description automatically generated">
              <a:extLst>
                <a:ext uri="{FF2B5EF4-FFF2-40B4-BE49-F238E27FC236}">
                  <a16:creationId xmlns:a16="http://schemas.microsoft.com/office/drawing/2014/main" id="{4E7570FD-89D8-8DDE-5BEE-6653E291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694" y="2797039"/>
              <a:ext cx="737279" cy="147455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AFA5E2-236A-255F-9C2A-6BF6416FACB3}"/>
              </a:ext>
            </a:extLst>
          </p:cNvPr>
          <p:cNvGrpSpPr/>
          <p:nvPr/>
        </p:nvGrpSpPr>
        <p:grpSpPr>
          <a:xfrm>
            <a:off x="2088228" y="1971664"/>
            <a:ext cx="1228590" cy="1253267"/>
            <a:chOff x="2088228" y="1971664"/>
            <a:chExt cx="1228590" cy="1253267"/>
          </a:xfrm>
        </p:grpSpPr>
        <p:pic>
          <p:nvPicPr>
            <p:cNvPr id="52" name="Picture 51" descr="A poster for a casino&#10;&#10;AI-generated content may be incorrect.">
              <a:extLst>
                <a:ext uri="{FF2B5EF4-FFF2-40B4-BE49-F238E27FC236}">
                  <a16:creationId xmlns:a16="http://schemas.microsoft.com/office/drawing/2014/main" id="{73BC9A58-81C5-49D6-2F3B-65573A685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228" y="1972444"/>
              <a:ext cx="737459" cy="1252487"/>
            </a:xfrm>
            <a:prstGeom prst="rect">
              <a:avLst/>
            </a:prstGeom>
          </p:spPr>
        </p:pic>
        <p:pic>
          <p:nvPicPr>
            <p:cNvPr id="62" name="Picture 61" descr="A poster for a crossword puzzle game&#10;&#10;Description automatically generated">
              <a:extLst>
                <a:ext uri="{FF2B5EF4-FFF2-40B4-BE49-F238E27FC236}">
                  <a16:creationId xmlns:a16="http://schemas.microsoft.com/office/drawing/2014/main" id="{A87FD362-8D7D-4D42-8674-8A533326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517" y="1971664"/>
              <a:ext cx="756301" cy="123226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48A2C2-FB74-1661-8686-8AB7B52C1D81}"/>
              </a:ext>
            </a:extLst>
          </p:cNvPr>
          <p:cNvGrpSpPr/>
          <p:nvPr/>
        </p:nvGrpSpPr>
        <p:grpSpPr>
          <a:xfrm>
            <a:off x="2064061" y="1971343"/>
            <a:ext cx="2499007" cy="2305355"/>
            <a:chOff x="1568438" y="1971990"/>
            <a:chExt cx="2499007" cy="2305355"/>
          </a:xfrm>
        </p:grpSpPr>
        <p:pic>
          <p:nvPicPr>
            <p:cNvPr id="85" name="Picture 84" descr="A screenshot of a casino game&#10;&#10;Description automatically generated">
              <a:extLst>
                <a:ext uri="{FF2B5EF4-FFF2-40B4-BE49-F238E27FC236}">
                  <a16:creationId xmlns:a16="http://schemas.microsoft.com/office/drawing/2014/main" id="{76CD0BD5-F8CE-635E-A795-39DE89C40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438" y="2304694"/>
              <a:ext cx="761205" cy="1963994"/>
            </a:xfrm>
            <a:prstGeom prst="rect">
              <a:avLst/>
            </a:prstGeom>
          </p:spPr>
        </p:pic>
        <p:pic>
          <p:nvPicPr>
            <p:cNvPr id="24" name="Picture 23" descr="A screen shot of a game&#10;&#10;AI-generated content may be incorrect.">
              <a:extLst>
                <a:ext uri="{FF2B5EF4-FFF2-40B4-BE49-F238E27FC236}">
                  <a16:creationId xmlns:a16="http://schemas.microsoft.com/office/drawing/2014/main" id="{9951014A-AB08-ED05-DB72-D54A719C6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086" y="2304694"/>
              <a:ext cx="761205" cy="1963089"/>
            </a:xfrm>
            <a:prstGeom prst="rect">
              <a:avLst/>
            </a:prstGeom>
          </p:spPr>
        </p:pic>
        <p:pic>
          <p:nvPicPr>
            <p:cNvPr id="101" name="Picture 100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C5FA0518-C80D-88B3-27C9-DF56302E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786" y="1971990"/>
              <a:ext cx="755189" cy="1712666"/>
            </a:xfrm>
            <a:prstGeom prst="rect">
              <a:avLst/>
            </a:prstGeom>
          </p:spPr>
        </p:pic>
        <p:pic>
          <p:nvPicPr>
            <p:cNvPr id="26" name="Picture 25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3D4DCE75-D00D-191B-5361-200C5D8C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57062" y="2306724"/>
              <a:ext cx="748469" cy="1963089"/>
            </a:xfrm>
            <a:prstGeom prst="rect">
              <a:avLst/>
            </a:prstGeom>
          </p:spPr>
        </p:pic>
        <p:pic>
          <p:nvPicPr>
            <p:cNvPr id="141" name="Picture 140" descr="A poster of a dollar sign&#10;&#10;Description automatically generated">
              <a:extLst>
                <a:ext uri="{FF2B5EF4-FFF2-40B4-BE49-F238E27FC236}">
                  <a16:creationId xmlns:a16="http://schemas.microsoft.com/office/drawing/2014/main" id="{DCA56593-8B23-0CC2-54E3-B8B06CD70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665" y="1973844"/>
              <a:ext cx="707780" cy="2303501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BD45A91-F3E1-FCC7-52EA-F9708C2DC979}"/>
              </a:ext>
            </a:extLst>
          </p:cNvPr>
          <p:cNvGrpSpPr/>
          <p:nvPr/>
        </p:nvGrpSpPr>
        <p:grpSpPr>
          <a:xfrm>
            <a:off x="5196070" y="1971250"/>
            <a:ext cx="1112162" cy="1308316"/>
            <a:chOff x="5235672" y="1959321"/>
            <a:chExt cx="1112162" cy="1308316"/>
          </a:xfrm>
        </p:grpSpPr>
        <p:pic>
          <p:nvPicPr>
            <p:cNvPr id="135" name="Picture 134" descr="A bingo card with numbers and symbols&#10;&#10;AI-generated content may be incorrect.">
              <a:extLst>
                <a:ext uri="{FF2B5EF4-FFF2-40B4-BE49-F238E27FC236}">
                  <a16:creationId xmlns:a16="http://schemas.microsoft.com/office/drawing/2014/main" id="{E29E9257-BDCD-E716-FD0E-858AC1C7C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672" y="1966668"/>
              <a:ext cx="787138" cy="680033"/>
            </a:xfrm>
            <a:prstGeom prst="rect">
              <a:avLst/>
            </a:prstGeom>
          </p:spPr>
        </p:pic>
        <p:pic>
          <p:nvPicPr>
            <p:cNvPr id="134" name="Picture 133" descr="A close-up of a card game&#10;&#10;AI-generated content may be incorrect.">
              <a:extLst>
                <a:ext uri="{FF2B5EF4-FFF2-40B4-BE49-F238E27FC236}">
                  <a16:creationId xmlns:a16="http://schemas.microsoft.com/office/drawing/2014/main" id="{487880AE-5165-D2EB-591F-5A6400FE0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043" y="1959321"/>
              <a:ext cx="715791" cy="130831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9EB4D3B-6CAC-6C52-4EB7-148B6D6A66D4}"/>
              </a:ext>
            </a:extLst>
          </p:cNvPr>
          <p:cNvGrpSpPr/>
          <p:nvPr/>
        </p:nvGrpSpPr>
        <p:grpSpPr>
          <a:xfrm>
            <a:off x="4681904" y="1976161"/>
            <a:ext cx="643041" cy="2273205"/>
            <a:chOff x="4689118" y="1540316"/>
            <a:chExt cx="773011" cy="2715719"/>
          </a:xfrm>
        </p:grpSpPr>
        <p:pic>
          <p:nvPicPr>
            <p:cNvPr id="46" name="Picture 45" descr="A poster for a candy game&#10;&#10;AI-generated content may be incorrect.">
              <a:extLst>
                <a:ext uri="{FF2B5EF4-FFF2-40B4-BE49-F238E27FC236}">
                  <a16:creationId xmlns:a16="http://schemas.microsoft.com/office/drawing/2014/main" id="{B12442E4-EBD8-21B9-E46F-1C0A2AF49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265" y="1540316"/>
              <a:ext cx="611565" cy="815420"/>
            </a:xfrm>
            <a:prstGeom prst="rect">
              <a:avLst/>
            </a:prstGeom>
          </p:spPr>
        </p:pic>
        <p:pic>
          <p:nvPicPr>
            <p:cNvPr id="128" name="Picture 127" descr="A screenshot of a lottery ticket&#10;&#10;AI-generated content may be incorrect.">
              <a:extLst>
                <a:ext uri="{FF2B5EF4-FFF2-40B4-BE49-F238E27FC236}">
                  <a16:creationId xmlns:a16="http://schemas.microsoft.com/office/drawing/2014/main" id="{1F6FFBC3-9265-83FA-8DC6-3BDFA165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118" y="2058588"/>
              <a:ext cx="650627" cy="843597"/>
            </a:xfrm>
            <a:prstGeom prst="rect">
              <a:avLst/>
            </a:prstGeom>
          </p:spPr>
        </p:pic>
        <p:pic>
          <p:nvPicPr>
            <p:cNvPr id="48" name="Picture 47" descr="A colorful flyer with palm trees and birds&#10;&#10;AI-generated content may be incorrect.">
              <a:extLst>
                <a:ext uri="{FF2B5EF4-FFF2-40B4-BE49-F238E27FC236}">
                  <a16:creationId xmlns:a16="http://schemas.microsoft.com/office/drawing/2014/main" id="{24ED1AA3-0A4B-3745-9113-5084C4475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980" y="2574693"/>
              <a:ext cx="751149" cy="939914"/>
            </a:xfrm>
            <a:prstGeom prst="rect">
              <a:avLst/>
            </a:prstGeom>
          </p:spPr>
        </p:pic>
        <p:pic>
          <p:nvPicPr>
            <p:cNvPr id="47" name="Picture 46" descr="A poster with a truck and pumpkins&#10;&#10;AI-generated content may be incorrect.">
              <a:extLst>
                <a:ext uri="{FF2B5EF4-FFF2-40B4-BE49-F238E27FC236}">
                  <a16:creationId xmlns:a16="http://schemas.microsoft.com/office/drawing/2014/main" id="{D5D7A6E1-44A7-5C13-E0D1-ED7E802D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361" y="3313926"/>
              <a:ext cx="753688" cy="942109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2EA8E31-0887-452C-FC9E-A89F07D6C50F}"/>
              </a:ext>
            </a:extLst>
          </p:cNvPr>
          <p:cNvGrpSpPr/>
          <p:nvPr/>
        </p:nvGrpSpPr>
        <p:grpSpPr>
          <a:xfrm>
            <a:off x="5222509" y="2127722"/>
            <a:ext cx="750015" cy="2126522"/>
            <a:chOff x="5211432" y="2135423"/>
            <a:chExt cx="750015" cy="2126522"/>
          </a:xfrm>
        </p:grpSpPr>
        <p:pic>
          <p:nvPicPr>
            <p:cNvPr id="139" name="Picture 138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08A59BC7-92D4-1BD3-053B-1F91AFA2A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82" y="2135423"/>
              <a:ext cx="721744" cy="1313863"/>
            </a:xfrm>
            <a:prstGeom prst="rect">
              <a:avLst/>
            </a:prstGeom>
          </p:spPr>
        </p:pic>
        <p:pic>
          <p:nvPicPr>
            <p:cNvPr id="140" name="Picture 139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E5EFFE5A-4477-B0E1-C852-588032C06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432" y="2467282"/>
              <a:ext cx="724872" cy="1360150"/>
            </a:xfrm>
            <a:prstGeom prst="rect">
              <a:avLst/>
            </a:prstGeom>
          </p:spPr>
        </p:pic>
        <p:pic>
          <p:nvPicPr>
            <p:cNvPr id="51" name="Picture 50" descr="A poster with colorful text&#10;&#10;AI-generated content may be incorrect.">
              <a:extLst>
                <a:ext uri="{FF2B5EF4-FFF2-40B4-BE49-F238E27FC236}">
                  <a16:creationId xmlns:a16="http://schemas.microsoft.com/office/drawing/2014/main" id="{C526426A-3D24-EEC8-D11A-C859FA12F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130" y="2835746"/>
              <a:ext cx="742317" cy="1426199"/>
            </a:xfrm>
            <a:prstGeom prst="rect">
              <a:avLst/>
            </a:prstGeom>
          </p:spPr>
        </p:pic>
      </p:grpSp>
      <p:pic>
        <p:nvPicPr>
          <p:cNvPr id="117" name="Picture 116" descr="A poster with a lotto game&#10;&#10;AI-generated content may be incorrect.">
            <a:extLst>
              <a:ext uri="{FF2B5EF4-FFF2-40B4-BE49-F238E27FC236}">
                <a16:creationId xmlns:a16="http://schemas.microsoft.com/office/drawing/2014/main" id="{691DE26F-B14D-AE1D-2390-F020F9C0258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27" y="2133576"/>
            <a:ext cx="737433" cy="1521108"/>
          </a:xfrm>
          <a:prstGeom prst="rect">
            <a:avLst/>
          </a:prstGeom>
        </p:spPr>
      </p:pic>
      <p:pic>
        <p:nvPicPr>
          <p:cNvPr id="118" name="Picture 117" descr="A screen shot of a game&#10;&#10;AI-generated content may be incorrect.">
            <a:extLst>
              <a:ext uri="{FF2B5EF4-FFF2-40B4-BE49-F238E27FC236}">
                <a16:creationId xmlns:a16="http://schemas.microsoft.com/office/drawing/2014/main" id="{AC749027-B9DF-17DF-C6D3-ABF089CA925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28" y="2458416"/>
            <a:ext cx="727873" cy="1521108"/>
          </a:xfrm>
          <a:prstGeom prst="rect">
            <a:avLst/>
          </a:prstGeom>
        </p:spPr>
      </p:pic>
      <p:pic>
        <p:nvPicPr>
          <p:cNvPr id="56" name="Picture 55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8AFBAE80-7B5C-8DE1-1CE8-E318DFF09D4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07" y="2736973"/>
            <a:ext cx="719567" cy="152110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0C47841-B787-0F67-1D1B-7425ABA3F839}"/>
              </a:ext>
            </a:extLst>
          </p:cNvPr>
          <p:cNvGrpSpPr/>
          <p:nvPr/>
        </p:nvGrpSpPr>
        <p:grpSpPr>
          <a:xfrm>
            <a:off x="6219904" y="1973197"/>
            <a:ext cx="840193" cy="2284055"/>
            <a:chOff x="6219904" y="1973197"/>
            <a:chExt cx="840193" cy="2284055"/>
          </a:xfrm>
        </p:grpSpPr>
        <p:pic>
          <p:nvPicPr>
            <p:cNvPr id="55" name="Picture 54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903A3C8D-0FFA-E2D8-8406-A015913F0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568" y="1973197"/>
              <a:ext cx="733588" cy="1501941"/>
            </a:xfrm>
            <a:prstGeom prst="rect">
              <a:avLst/>
            </a:prstGeom>
          </p:spPr>
        </p:pic>
        <p:pic>
          <p:nvPicPr>
            <p:cNvPr id="54" name="Picture 53" descr="A poster with text and images&#10;&#10;AI-generated content may be incorrect.">
              <a:extLst>
                <a:ext uri="{FF2B5EF4-FFF2-40B4-BE49-F238E27FC236}">
                  <a16:creationId xmlns:a16="http://schemas.microsoft.com/office/drawing/2014/main" id="{ED8C3EAB-13A0-2364-D810-B96449CEC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329" y="2530915"/>
              <a:ext cx="719566" cy="1496924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26BA0241-5026-37AF-36B6-21568B78C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219904" y="3132509"/>
              <a:ext cx="840193" cy="1124743"/>
            </a:xfrm>
            <a:prstGeom prst="rect">
              <a:avLst/>
            </a:prstGeom>
          </p:spPr>
        </p:pic>
      </p:grpSp>
      <p:pic>
        <p:nvPicPr>
          <p:cNvPr id="123" name="Picture 122" descr="A poster of a game&#10;&#10;AI-generated content may be incorrect.">
            <a:extLst>
              <a:ext uri="{FF2B5EF4-FFF2-40B4-BE49-F238E27FC236}">
                <a16:creationId xmlns:a16="http://schemas.microsoft.com/office/drawing/2014/main" id="{B0B93371-9CAF-7311-A17C-AE96084CCB7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69" y="1972822"/>
            <a:ext cx="1062322" cy="111432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33EBC57-37AB-96C6-19E2-8464CB89ACB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169" y="2416069"/>
            <a:ext cx="1062323" cy="110664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2AAD6AC-234D-C0D3-3331-091E1EE3A7E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10800000">
            <a:off x="6825950" y="3034401"/>
            <a:ext cx="902728" cy="1223356"/>
          </a:xfrm>
          <a:prstGeom prst="rect">
            <a:avLst/>
          </a:prstGeom>
        </p:spPr>
      </p:pic>
      <p:pic>
        <p:nvPicPr>
          <p:cNvPr id="33" name="Picture 32" descr="A close up of a game&#10;&#10;AI-generated content may be incorrect.">
            <a:extLst>
              <a:ext uri="{FF2B5EF4-FFF2-40B4-BE49-F238E27FC236}">
                <a16:creationId xmlns:a16="http://schemas.microsoft.com/office/drawing/2014/main" id="{DD8BBA04-5C9D-D2DF-904B-7641E3BC9039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927" y="1972822"/>
            <a:ext cx="773489" cy="22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CA" sz="1400" dirty="0"/>
              <a:t>2-Part </a:t>
            </a:r>
            <a:r>
              <a:rPr lang="en-CA" sz="1400" spc="45" dirty="0"/>
              <a:t>Built-In Display Case Planogram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Shoppers Drug Mart | </a:t>
            </a:r>
            <a:r>
              <a:rPr lang="en-US" sz="900" dirty="0">
                <a:solidFill>
                  <a:srgbClr val="003DA5"/>
                </a:solidFill>
                <a:latin typeface="Arial Black" panose="020B0A04020102020204" pitchFamily="34" charset="0"/>
              </a:rPr>
              <a:t>September</a:t>
            </a:r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2025</a:t>
            </a:r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04B3E2-35B5-FDA3-E5CB-6A85CD942816}"/>
              </a:ext>
            </a:extLst>
          </p:cNvPr>
          <p:cNvSpPr/>
          <p:nvPr/>
        </p:nvSpPr>
        <p:spPr>
          <a:xfrm>
            <a:off x="5713920" y="26628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018F0-D815-B30B-CB10-FC441F9D6D6F}"/>
              </a:ext>
            </a:extLst>
          </p:cNvPr>
          <p:cNvSpPr/>
          <p:nvPr/>
        </p:nvSpPr>
        <p:spPr>
          <a:xfrm>
            <a:off x="5696196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024CB6-2B4D-08AA-C6E5-FCD096244FE4}"/>
              </a:ext>
            </a:extLst>
          </p:cNvPr>
          <p:cNvSpPr/>
          <p:nvPr/>
        </p:nvSpPr>
        <p:spPr>
          <a:xfrm>
            <a:off x="5866320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DEB9BF-E6E2-40B4-92A6-F43F9DEB5198}"/>
              </a:ext>
            </a:extLst>
          </p:cNvPr>
          <p:cNvSpPr/>
          <p:nvPr/>
        </p:nvSpPr>
        <p:spPr>
          <a:xfrm>
            <a:off x="6018720" y="29676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2B52E3-8149-443F-A308-931A3DC28F47}"/>
              </a:ext>
            </a:extLst>
          </p:cNvPr>
          <p:cNvSpPr/>
          <p:nvPr/>
        </p:nvSpPr>
        <p:spPr>
          <a:xfrm>
            <a:off x="5712752" y="2405683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pic>
        <p:nvPicPr>
          <p:cNvPr id="3" name="Picture 3" descr="C:\Users\kmacintyre\Desktop\1024px-Shoppers_Drug_Mart_logo.svg[1].png">
            <a:extLst>
              <a:ext uri="{FF2B5EF4-FFF2-40B4-BE49-F238E27FC236}">
                <a16:creationId xmlns:a16="http://schemas.microsoft.com/office/drawing/2014/main" id="{B0A2D279-6282-EF06-DBBB-2C23E45C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0" y="610098"/>
            <a:ext cx="1513968" cy="3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F6EB03-3118-5C22-7EB3-0CA9E31F6A87}"/>
              </a:ext>
            </a:extLst>
          </p:cNvPr>
          <p:cNvSpPr txBox="1"/>
          <p:nvPr/>
        </p:nvSpPr>
        <p:spPr>
          <a:xfrm>
            <a:off x="385897" y="4809061"/>
            <a:ext cx="5205314" cy="1671752"/>
          </a:xfrm>
          <a:prstGeom prst="rect">
            <a:avLst/>
          </a:prstGeom>
          <a:noFill/>
        </p:spPr>
        <p:txBody>
          <a:bodyPr wrap="square" lIns="101103" tIns="50552" rIns="101103" bIns="50552" rtlCol="0">
            <a:spAutoFit/>
          </a:bodyPr>
          <a:lstStyle/>
          <a:p>
            <a:r>
              <a:rPr lang="en-US" sz="1200" b="1" dirty="0">
                <a:latin typeface="Foco" panose="020B0504050202020203" pitchFamily="34" charset="0"/>
                <a:cs typeface="Arial" pitchFamily="34" charset="0"/>
              </a:rPr>
              <a:t>Tips for Sales Success:       </a:t>
            </a:r>
            <a:r>
              <a:rPr lang="en-US" sz="1200" dirty="0">
                <a:latin typeface="Foco" panose="020B0504050202020203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Organize your tray as shown – it’s designed to give more space to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b="1" dirty="0">
                <a:latin typeface="Foco" panose="020B0504050202020203" pitchFamily="34" charset="0"/>
                <a:cs typeface="Arial" pitchFamily="34" charset="0"/>
              </a:rPr>
              <a:t>Merchandize your high-value tickets closest to the cash register.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Do not put anything on top of the display case, especially covering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Leave some pockets empty so that you can allow the ticket visuals to show when overlapped.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Always keep your case fully merchandised.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Prevent out-of-stocks – call Hotline to place an emergency order between call days if needed.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853F32-C597-DD4A-84C4-100C5597B701}"/>
              </a:ext>
            </a:extLst>
          </p:cNvPr>
          <p:cNvGrpSpPr/>
          <p:nvPr/>
        </p:nvGrpSpPr>
        <p:grpSpPr>
          <a:xfrm>
            <a:off x="5656536" y="5168509"/>
            <a:ext cx="3135276" cy="905362"/>
            <a:chOff x="5185146" y="5398847"/>
            <a:chExt cx="3717297" cy="1251943"/>
          </a:xfrm>
          <a:gradFill>
            <a:gsLst>
              <a:gs pos="0">
                <a:srgbClr val="02BBE6"/>
              </a:gs>
              <a:gs pos="50000">
                <a:srgbClr val="02BBE6"/>
              </a:gs>
              <a:gs pos="100000">
                <a:srgbClr val="02BBE6"/>
              </a:gs>
            </a:gsLst>
            <a:lin ang="5400000" scaled="0"/>
          </a:gradFill>
        </p:grpSpPr>
        <p:sp>
          <p:nvSpPr>
            <p:cNvPr id="10" name="Rounded Rectangle 28">
              <a:extLst>
                <a:ext uri="{FF2B5EF4-FFF2-40B4-BE49-F238E27FC236}">
                  <a16:creationId xmlns:a16="http://schemas.microsoft.com/office/drawing/2014/main" id="{B8792FC1-D7FF-5FC8-6A79-DCCAB070B3D5}"/>
                </a:ext>
              </a:extLst>
            </p:cNvPr>
            <p:cNvSpPr/>
            <p:nvPr/>
          </p:nvSpPr>
          <p:spPr>
            <a:xfrm>
              <a:off x="5185146" y="5398847"/>
              <a:ext cx="3717297" cy="1251943"/>
            </a:xfrm>
            <a:prstGeom prst="roundRect">
              <a:avLst/>
            </a:prstGeom>
            <a:grpFill/>
            <a:ln>
              <a:solidFill>
                <a:srgbClr val="02BBE6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Foco" panose="020B0504050202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223672-8935-EB81-363F-90F4CB4A3BD6}"/>
                </a:ext>
              </a:extLst>
            </p:cNvPr>
            <p:cNvSpPr/>
            <p:nvPr/>
          </p:nvSpPr>
          <p:spPr>
            <a:xfrm>
              <a:off x="5332034" y="5573235"/>
              <a:ext cx="3464261" cy="654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REMINDER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An empty case means lost sales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C97B585-66FC-C7F4-EB7F-2710FBC479C4}"/>
              </a:ext>
            </a:extLst>
          </p:cNvPr>
          <p:cNvGrpSpPr/>
          <p:nvPr/>
        </p:nvGrpSpPr>
        <p:grpSpPr>
          <a:xfrm>
            <a:off x="985437" y="1928683"/>
            <a:ext cx="7279509" cy="2560360"/>
            <a:chOff x="1383107" y="2062033"/>
            <a:chExt cx="7279509" cy="25603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4D2B968-3041-3E70-4044-FAEC00EFD6A2}"/>
                </a:ext>
              </a:extLst>
            </p:cNvPr>
            <p:cNvGrpSpPr/>
            <p:nvPr/>
          </p:nvGrpSpPr>
          <p:grpSpPr>
            <a:xfrm>
              <a:off x="1383107" y="2062033"/>
              <a:ext cx="7273160" cy="2560360"/>
              <a:chOff x="1376757" y="2062033"/>
              <a:chExt cx="7273160" cy="256036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03F1A1C-D96C-571C-5602-7E3458544DA6}"/>
                  </a:ext>
                </a:extLst>
              </p:cNvPr>
              <p:cNvSpPr/>
              <p:nvPr/>
            </p:nvSpPr>
            <p:spPr>
              <a:xfrm>
                <a:off x="1403537" y="2062033"/>
                <a:ext cx="7226827" cy="2379345"/>
              </a:xfrm>
              <a:prstGeom prst="rect">
                <a:avLst/>
              </a:prstGeom>
              <a:solidFill>
                <a:srgbClr val="81DEFF"/>
              </a:solidFill>
              <a:ln w="1016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800">
                  <a:solidFill>
                    <a:srgbClr val="FFFFFF"/>
                  </a:solidFill>
                  <a:latin typeface="Foco" panose="020B0504050202020203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08A495-6696-1C69-7FB8-1F69AA87132F}"/>
                  </a:ext>
                </a:extLst>
              </p:cNvPr>
              <p:cNvSpPr/>
              <p:nvPr/>
            </p:nvSpPr>
            <p:spPr>
              <a:xfrm>
                <a:off x="1376757" y="4420035"/>
                <a:ext cx="7273160" cy="202358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5715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Foco" panose="020B0504050202020203"/>
                  </a:rPr>
                  <a:t>Display Strip</a:t>
                </a:r>
                <a:endParaRPr lang="en-CA" sz="1200" dirty="0">
                  <a:solidFill>
                    <a:srgbClr val="FFFFFF"/>
                  </a:solidFill>
                  <a:latin typeface="Foco" panose="020B0504050202020203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B629C1B-442A-FE82-D8FB-FA097BD69853}"/>
                </a:ext>
              </a:extLst>
            </p:cNvPr>
            <p:cNvGrpSpPr/>
            <p:nvPr/>
          </p:nvGrpSpPr>
          <p:grpSpPr>
            <a:xfrm>
              <a:off x="1402660" y="2986067"/>
              <a:ext cx="7259956" cy="962719"/>
              <a:chOff x="1402660" y="3132117"/>
              <a:chExt cx="7259956" cy="962719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16952CE-6D06-7868-5FCE-D53EC0AF33FF}"/>
                  </a:ext>
                </a:extLst>
              </p:cNvPr>
              <p:cNvCxnSpPr/>
              <p:nvPr/>
            </p:nvCxnSpPr>
            <p:spPr>
              <a:xfrm>
                <a:off x="1457080" y="4094836"/>
                <a:ext cx="7179634" cy="0"/>
              </a:xfrm>
              <a:prstGeom prst="lin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CD9BD52-69C0-9BB1-F46D-27D6D1D13B76}"/>
                  </a:ext>
                </a:extLst>
              </p:cNvPr>
              <p:cNvCxnSpPr/>
              <p:nvPr/>
            </p:nvCxnSpPr>
            <p:spPr>
              <a:xfrm>
                <a:off x="1402660" y="3744159"/>
                <a:ext cx="7234055" cy="0"/>
              </a:xfrm>
              <a:prstGeom prst="lin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02418EF-9B3A-9605-5AEF-82C9CB68EB4A}"/>
                  </a:ext>
                </a:extLst>
              </p:cNvPr>
              <p:cNvCxnSpPr/>
              <p:nvPr/>
            </p:nvCxnSpPr>
            <p:spPr>
              <a:xfrm>
                <a:off x="1457080" y="3460495"/>
                <a:ext cx="7205536" cy="0"/>
              </a:xfrm>
              <a:prstGeom prst="lin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ED32AF5-47E7-6C06-93C7-30C9CDD567D2}"/>
                  </a:ext>
                </a:extLst>
              </p:cNvPr>
              <p:cNvCxnSpPr/>
              <p:nvPr/>
            </p:nvCxnSpPr>
            <p:spPr>
              <a:xfrm>
                <a:off x="1405548" y="3132117"/>
                <a:ext cx="7225782" cy="0"/>
              </a:xfrm>
              <a:prstGeom prst="lin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BFA7D0F-EB90-808E-0C26-F9BC2B7D9F3B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H="1">
              <a:off x="5023301" y="2074889"/>
              <a:ext cx="13846" cy="2366489"/>
            </a:xfrm>
            <a:prstGeom prst="line">
              <a:avLst/>
            </a:prstGeom>
            <a:ln w="1524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A6F59E-DFE2-3E17-E729-F4A7B5D8AB55}"/>
              </a:ext>
            </a:extLst>
          </p:cNvPr>
          <p:cNvGrpSpPr/>
          <p:nvPr/>
        </p:nvGrpSpPr>
        <p:grpSpPr>
          <a:xfrm>
            <a:off x="944172" y="2811715"/>
            <a:ext cx="3580022" cy="338534"/>
            <a:chOff x="1291002" y="2969561"/>
            <a:chExt cx="3580022" cy="3385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C1E4C0-C11C-54AB-78E2-25D065CF37AD}"/>
                </a:ext>
              </a:extLst>
            </p:cNvPr>
            <p:cNvSpPr/>
            <p:nvPr/>
          </p:nvSpPr>
          <p:spPr>
            <a:xfrm>
              <a:off x="4417098" y="3072980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9475ED-8930-37AA-C7A2-D5D411049083}"/>
                </a:ext>
              </a:extLst>
            </p:cNvPr>
            <p:cNvSpPr/>
            <p:nvPr/>
          </p:nvSpPr>
          <p:spPr>
            <a:xfrm>
              <a:off x="3771195" y="3072438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225A4B-2929-D67D-674D-7505A56F4191}"/>
                </a:ext>
              </a:extLst>
            </p:cNvPr>
            <p:cNvSpPr/>
            <p:nvPr/>
          </p:nvSpPr>
          <p:spPr>
            <a:xfrm>
              <a:off x="2515023" y="3071680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F26691-6634-3CF1-755D-1D914D014096}"/>
                </a:ext>
              </a:extLst>
            </p:cNvPr>
            <p:cNvSpPr/>
            <p:nvPr/>
          </p:nvSpPr>
          <p:spPr>
            <a:xfrm>
              <a:off x="1291002" y="2969561"/>
              <a:ext cx="833820" cy="338534"/>
            </a:xfrm>
            <a:prstGeom prst="rect">
              <a:avLst/>
            </a:prstGeom>
          </p:spPr>
          <p:txBody>
            <a:bodyPr wrap="squar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Foco" panose="020B0504050202020203"/>
                  <a:cs typeface="Arial" pitchFamily="34" charset="0"/>
                </a:rPr>
                <a:t>$1</a:t>
              </a:r>
            </a:p>
            <a:p>
              <a:pPr algn="ctr"/>
              <a:r>
                <a:rPr lang="en-US" sz="800" b="1" dirty="0">
                  <a:latin typeface="Foco" panose="020B0504050202020203"/>
                  <a:cs typeface="Arial" pitchFamily="34" charset="0"/>
                </a:rPr>
                <a:t>Gold Rush</a:t>
              </a:r>
              <a:endParaRPr lang="en-US" sz="600" b="1" dirty="0">
                <a:latin typeface="Foco" panose="020B0504050202020203"/>
                <a:cs typeface="Arial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C4604B3-38A8-025B-60BF-A11807449A5D}"/>
                </a:ext>
              </a:extLst>
            </p:cNvPr>
            <p:cNvSpPr/>
            <p:nvPr/>
          </p:nvSpPr>
          <p:spPr>
            <a:xfrm>
              <a:off x="3128276" y="3070302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678BF8-E4C6-6AC4-B9DE-C5493D341168}"/>
                </a:ext>
              </a:extLst>
            </p:cNvPr>
            <p:cNvSpPr/>
            <p:nvPr/>
          </p:nvSpPr>
          <p:spPr>
            <a:xfrm>
              <a:off x="1974263" y="3070302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C3134E5-9F35-60F3-B0D7-470E7F94A834}"/>
              </a:ext>
            </a:extLst>
          </p:cNvPr>
          <p:cNvGrpSpPr/>
          <p:nvPr/>
        </p:nvGrpSpPr>
        <p:grpSpPr>
          <a:xfrm>
            <a:off x="1059409" y="3208468"/>
            <a:ext cx="6931754" cy="258829"/>
            <a:chOff x="1059409" y="2923081"/>
            <a:chExt cx="6931754" cy="25882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C8E438D-B63D-4CE6-0AB1-4AAFE431073D}"/>
                </a:ext>
              </a:extLst>
            </p:cNvPr>
            <p:cNvGrpSpPr/>
            <p:nvPr/>
          </p:nvGrpSpPr>
          <p:grpSpPr>
            <a:xfrm>
              <a:off x="1059409" y="2925526"/>
              <a:ext cx="6931754" cy="256384"/>
              <a:chOff x="1418325" y="3333395"/>
              <a:chExt cx="6931754" cy="25638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F9DA580-E240-4FE0-9AF5-3C4AD317E9D3}"/>
                  </a:ext>
                </a:extLst>
              </p:cNvPr>
              <p:cNvSpPr/>
              <p:nvPr/>
            </p:nvSpPr>
            <p:spPr>
              <a:xfrm>
                <a:off x="7896153" y="3359650"/>
                <a:ext cx="453926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i="1" dirty="0">
                    <a:latin typeface="Foco" panose="020B0504050202020203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31A6AC4-2D3C-ED04-099B-CEBE4A372553}"/>
                  </a:ext>
                </a:extLst>
              </p:cNvPr>
              <p:cNvSpPr/>
              <p:nvPr/>
            </p:nvSpPr>
            <p:spPr>
              <a:xfrm>
                <a:off x="6520724" y="3371319"/>
                <a:ext cx="550106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$3 Bingo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1E07DFA-BE12-B0B7-2EAC-116CFD445B79}"/>
                  </a:ext>
                </a:extLst>
              </p:cNvPr>
              <p:cNvSpPr/>
              <p:nvPr/>
            </p:nvSpPr>
            <p:spPr>
              <a:xfrm>
                <a:off x="7223107" y="3359731"/>
                <a:ext cx="453926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i="1" dirty="0">
                    <a:latin typeface="Foco" panose="020B0504050202020203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853CE61-C040-43C3-51C8-32A1E9C753A5}"/>
                  </a:ext>
                </a:extLst>
              </p:cNvPr>
              <p:cNvSpPr/>
              <p:nvPr/>
            </p:nvSpPr>
            <p:spPr>
              <a:xfrm>
                <a:off x="5869082" y="3374356"/>
                <a:ext cx="550106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$2 Bingo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3236F92-3819-B07E-7766-C0408FA69E35}"/>
                  </a:ext>
                </a:extLst>
              </p:cNvPr>
              <p:cNvSpPr/>
              <p:nvPr/>
            </p:nvSpPr>
            <p:spPr>
              <a:xfrm>
                <a:off x="4404101" y="3334397"/>
                <a:ext cx="453926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i="1" dirty="0">
                    <a:latin typeface="Foco" panose="020B0504050202020203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B66F0D-4E33-5E16-D76A-934588254151}"/>
                  </a:ext>
                </a:extLst>
              </p:cNvPr>
              <p:cNvSpPr/>
              <p:nvPr/>
            </p:nvSpPr>
            <p:spPr>
              <a:xfrm>
                <a:off x="3714143" y="3333544"/>
                <a:ext cx="453926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i="1" dirty="0">
                    <a:latin typeface="Foco" panose="020B0504050202020203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AD4A294-64BF-A6E9-757F-EA38782EEDAA}"/>
                  </a:ext>
                </a:extLst>
              </p:cNvPr>
              <p:cNvSpPr/>
              <p:nvPr/>
            </p:nvSpPr>
            <p:spPr>
              <a:xfrm>
                <a:off x="3005972" y="3333395"/>
                <a:ext cx="453926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i="1" dirty="0">
                    <a:latin typeface="Foco" panose="020B0504050202020203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FCE2ABA-FA85-99D9-B99F-462366770BF5}"/>
                  </a:ext>
                </a:extLst>
              </p:cNvPr>
              <p:cNvSpPr/>
              <p:nvPr/>
            </p:nvSpPr>
            <p:spPr>
              <a:xfrm>
                <a:off x="2438405" y="3358995"/>
                <a:ext cx="453926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i="1" dirty="0">
                    <a:latin typeface="Foco" panose="020B0504050202020203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76BD55F-F51E-F18E-B399-5DA444FC7ECC}"/>
                  </a:ext>
                </a:extLst>
              </p:cNvPr>
              <p:cNvSpPr/>
              <p:nvPr/>
            </p:nvSpPr>
            <p:spPr>
              <a:xfrm>
                <a:off x="1928365" y="3335821"/>
                <a:ext cx="453926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i="1" dirty="0">
                    <a:latin typeface="Foco" panose="020B0504050202020203"/>
                    <a:cs typeface="Arial" pitchFamily="34" charset="0"/>
                  </a:rPr>
                  <a:t>empty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3A1FB2C-B986-E439-3930-6C709AC032E9}"/>
                  </a:ext>
                </a:extLst>
              </p:cNvPr>
              <p:cNvSpPr/>
              <p:nvPr/>
            </p:nvSpPr>
            <p:spPr>
              <a:xfrm>
                <a:off x="1418325" y="3334969"/>
                <a:ext cx="453926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i="1" dirty="0">
                    <a:latin typeface="Foco" panose="020B0504050202020203"/>
                    <a:cs typeface="Arial" pitchFamily="34" charset="0"/>
                  </a:rPr>
                  <a:t>empty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81648-FF9F-833C-CBE2-02A4784519C9}"/>
                </a:ext>
              </a:extLst>
            </p:cNvPr>
            <p:cNvSpPr/>
            <p:nvPr/>
          </p:nvSpPr>
          <p:spPr>
            <a:xfrm>
              <a:off x="4853122" y="2923081"/>
              <a:ext cx="287214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dirty="0">
                  <a:latin typeface="Foco" panose="020B0504050202020203"/>
                  <a:cs typeface="Arial" pitchFamily="34" charset="0"/>
                </a:rPr>
                <a:t>$2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D123680-70B9-2DEE-43B8-211E07C2618A}"/>
              </a:ext>
            </a:extLst>
          </p:cNvPr>
          <p:cNvGrpSpPr/>
          <p:nvPr/>
        </p:nvGrpSpPr>
        <p:grpSpPr>
          <a:xfrm>
            <a:off x="1041573" y="3422714"/>
            <a:ext cx="6967673" cy="424029"/>
            <a:chOff x="1322797" y="3566219"/>
            <a:chExt cx="6967673" cy="42402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674819-A5F1-710C-49CA-65EECC9A7878}"/>
                </a:ext>
              </a:extLst>
            </p:cNvPr>
            <p:cNvSpPr/>
            <p:nvPr/>
          </p:nvSpPr>
          <p:spPr>
            <a:xfrm>
              <a:off x="7836544" y="3679423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96276A5-8043-E398-B634-13B15408A0B5}"/>
                </a:ext>
              </a:extLst>
            </p:cNvPr>
            <p:cNvSpPr/>
            <p:nvPr/>
          </p:nvSpPr>
          <p:spPr>
            <a:xfrm>
              <a:off x="7167035" y="3679169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A14B35D-2F90-7230-3180-D91ED373DE50}"/>
                </a:ext>
              </a:extLst>
            </p:cNvPr>
            <p:cNvSpPr/>
            <p:nvPr/>
          </p:nvSpPr>
          <p:spPr>
            <a:xfrm>
              <a:off x="5149285" y="3667103"/>
              <a:ext cx="287214" cy="323145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Foco" panose="020B0504050202020203"/>
                  <a:cs typeface="Arial" pitchFamily="34" charset="0"/>
                </a:rPr>
                <a:t>$2</a:t>
              </a:r>
            </a:p>
            <a:p>
              <a:pPr algn="ctr"/>
              <a:endParaRPr lang="en-US" sz="700" b="1" dirty="0">
                <a:latin typeface="Foco" panose="020B0504050202020203"/>
                <a:cs typeface="Arial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B6C3DC8-3F87-61AD-707A-84192AE9E957}"/>
                </a:ext>
              </a:extLst>
            </p:cNvPr>
            <p:cNvSpPr/>
            <p:nvPr/>
          </p:nvSpPr>
          <p:spPr>
            <a:xfrm>
              <a:off x="5831813" y="3680595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4380744-751C-0CEE-EDE6-A6C832D99CB1}"/>
                </a:ext>
              </a:extLst>
            </p:cNvPr>
            <p:cNvSpPr/>
            <p:nvPr/>
          </p:nvSpPr>
          <p:spPr>
            <a:xfrm>
              <a:off x="3632603" y="3680077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FD850D9-97FE-8B7D-C7FD-B85097CC032C}"/>
                </a:ext>
              </a:extLst>
            </p:cNvPr>
            <p:cNvSpPr/>
            <p:nvPr/>
          </p:nvSpPr>
          <p:spPr>
            <a:xfrm>
              <a:off x="3057575" y="3680898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28EBBE7-3CA4-3912-2748-2C25BDBCCE31}"/>
                </a:ext>
              </a:extLst>
            </p:cNvPr>
            <p:cNvSpPr/>
            <p:nvPr/>
          </p:nvSpPr>
          <p:spPr>
            <a:xfrm>
              <a:off x="2532494" y="3679830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76408D-AC1E-5817-12F4-19EEC3633A1D}"/>
                </a:ext>
              </a:extLst>
            </p:cNvPr>
            <p:cNvSpPr/>
            <p:nvPr/>
          </p:nvSpPr>
          <p:spPr>
            <a:xfrm>
              <a:off x="1980977" y="3682238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E5433F-5B37-FFA7-F9AC-CE101833D909}"/>
                </a:ext>
              </a:extLst>
            </p:cNvPr>
            <p:cNvSpPr/>
            <p:nvPr/>
          </p:nvSpPr>
          <p:spPr>
            <a:xfrm>
              <a:off x="6508969" y="3680000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A3E6F11-BD38-D27D-8BCB-39FF794641B8}"/>
                </a:ext>
              </a:extLst>
            </p:cNvPr>
            <p:cNvSpPr/>
            <p:nvPr/>
          </p:nvSpPr>
          <p:spPr>
            <a:xfrm>
              <a:off x="1322797" y="3566219"/>
              <a:ext cx="582166" cy="388741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800" b="1" dirty="0">
                  <a:latin typeface="Foco" panose="020B0504050202020203"/>
                  <a:cs typeface="Arial" pitchFamily="34" charset="0"/>
                </a:rPr>
                <a:t>$2 </a:t>
              </a:r>
            </a:p>
            <a:p>
              <a:pPr algn="ctr">
                <a:lnSpc>
                  <a:spcPct val="125000"/>
                </a:lnSpc>
              </a:pPr>
              <a:r>
                <a:rPr lang="en-US" sz="800" b="1" dirty="0">
                  <a:latin typeface="Foco" panose="020B0504050202020203"/>
                  <a:cs typeface="Arial" pitchFamily="34" charset="0"/>
                </a:rPr>
                <a:t>Blackjack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2374795-66B8-7541-5560-FB82B34CF429}"/>
                </a:ext>
              </a:extLst>
            </p:cNvPr>
            <p:cNvSpPr/>
            <p:nvPr/>
          </p:nvSpPr>
          <p:spPr>
            <a:xfrm>
              <a:off x="4316743" y="3680415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DB62EAE-8FB0-55B3-1818-69849E8AA1E6}"/>
              </a:ext>
            </a:extLst>
          </p:cNvPr>
          <p:cNvGrpSpPr/>
          <p:nvPr/>
        </p:nvGrpSpPr>
        <p:grpSpPr>
          <a:xfrm>
            <a:off x="4844689" y="2905395"/>
            <a:ext cx="3141671" cy="307756"/>
            <a:chOff x="5153370" y="3085944"/>
            <a:chExt cx="3141671" cy="30775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92FAEFA-B0E4-75A6-7ECC-48C0C9B7C82F}"/>
                </a:ext>
              </a:extLst>
            </p:cNvPr>
            <p:cNvSpPr/>
            <p:nvPr/>
          </p:nvSpPr>
          <p:spPr>
            <a:xfrm>
              <a:off x="7841115" y="3092640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EE19A1B-AFC2-BC49-50CC-9624142ECF14}"/>
                </a:ext>
              </a:extLst>
            </p:cNvPr>
            <p:cNvSpPr/>
            <p:nvPr/>
          </p:nvSpPr>
          <p:spPr>
            <a:xfrm>
              <a:off x="6505754" y="3092242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D9A73A3-830B-E5AA-17BC-4842BEA1B310}"/>
                </a:ext>
              </a:extLst>
            </p:cNvPr>
            <p:cNvSpPr/>
            <p:nvPr/>
          </p:nvSpPr>
          <p:spPr>
            <a:xfrm>
              <a:off x="7179647" y="3092915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14257DF-E6EC-2B31-21B1-8017C8522C1B}"/>
                </a:ext>
              </a:extLst>
            </p:cNvPr>
            <p:cNvSpPr/>
            <p:nvPr/>
          </p:nvSpPr>
          <p:spPr>
            <a:xfrm>
              <a:off x="5153370" y="3087975"/>
              <a:ext cx="287214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Foco" panose="020B0504050202020203"/>
                  <a:cs typeface="Arial" pitchFamily="34" charset="0"/>
                </a:rPr>
                <a:t>$1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006A0A7-6C01-42E3-5D4A-7E7ED6DA924D}"/>
                </a:ext>
              </a:extLst>
            </p:cNvPr>
            <p:cNvSpPr/>
            <p:nvPr/>
          </p:nvSpPr>
          <p:spPr>
            <a:xfrm>
              <a:off x="5504795" y="3085944"/>
              <a:ext cx="287214" cy="307756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Foco" panose="020B0504050202020203"/>
                  <a:cs typeface="Arial" pitchFamily="34" charset="0"/>
                </a:rPr>
                <a:t>$1</a:t>
              </a:r>
            </a:p>
            <a:p>
              <a:pPr algn="ctr"/>
              <a:endParaRPr lang="en-US" sz="600" b="1" dirty="0">
                <a:latin typeface="Foco" panose="020B0504050202020203"/>
                <a:cs typeface="Arial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2EA4872-C998-3FB2-A568-CDF7FF07A13A}"/>
                </a:ext>
              </a:extLst>
            </p:cNvPr>
            <p:cNvSpPr/>
            <p:nvPr/>
          </p:nvSpPr>
          <p:spPr>
            <a:xfrm>
              <a:off x="5871801" y="3096277"/>
              <a:ext cx="45392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Foco" panose="020B0504050202020203"/>
                  <a:cs typeface="Arial" pitchFamily="34" charset="0"/>
                </a:rPr>
                <a:t>empty</a:t>
              </a: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F0EFA99-0787-3188-CD6F-CF99C2430ED8}"/>
              </a:ext>
            </a:extLst>
          </p:cNvPr>
          <p:cNvSpPr/>
          <p:nvPr/>
        </p:nvSpPr>
        <p:spPr>
          <a:xfrm rot="5400000">
            <a:off x="7188862" y="3070696"/>
            <a:ext cx="2560358" cy="276331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03" tIns="50552" rIns="101103" bIns="50552" rtlCol="0" anchor="ctr"/>
          <a:lstStyle/>
          <a:p>
            <a:pPr algn="ctr"/>
            <a:r>
              <a:rPr lang="en-US" sz="1588" b="1" dirty="0">
                <a:solidFill>
                  <a:schemeClr val="tx1"/>
                </a:solidFill>
                <a:latin typeface="Foco" panose="020B0504050202020203" pitchFamily="34" charset="0"/>
                <a:cs typeface="Arial" pitchFamily="34" charset="0"/>
              </a:rPr>
              <a:t>Cash Register</a:t>
            </a:r>
            <a:endParaRPr lang="en-CA" sz="1588" b="1" dirty="0">
              <a:solidFill>
                <a:schemeClr val="tx1"/>
              </a:solidFill>
              <a:latin typeface="Foco" panose="020B0504050202020203" pitchFamily="34" charset="0"/>
              <a:cs typeface="Arial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195F21A-AA15-13B3-952A-107AF301EDA6}"/>
              </a:ext>
            </a:extLst>
          </p:cNvPr>
          <p:cNvGrpSpPr/>
          <p:nvPr/>
        </p:nvGrpSpPr>
        <p:grpSpPr>
          <a:xfrm>
            <a:off x="1157655" y="3772679"/>
            <a:ext cx="6840754" cy="492422"/>
            <a:chOff x="1023015" y="3772679"/>
            <a:chExt cx="6840754" cy="49242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BA350DC-A172-6C39-C4EC-69BC1A60FD09}"/>
                </a:ext>
              </a:extLst>
            </p:cNvPr>
            <p:cNvGrpSpPr/>
            <p:nvPr/>
          </p:nvGrpSpPr>
          <p:grpSpPr>
            <a:xfrm>
              <a:off x="1023015" y="3772679"/>
              <a:ext cx="6840754" cy="492422"/>
              <a:chOff x="1471476" y="3941579"/>
              <a:chExt cx="6840754" cy="492422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FE8095F-9125-A29D-B456-72D7131A952F}"/>
                  </a:ext>
                </a:extLst>
              </p:cNvPr>
              <p:cNvSpPr/>
              <p:nvPr/>
            </p:nvSpPr>
            <p:spPr>
              <a:xfrm>
                <a:off x="7875311" y="3974771"/>
                <a:ext cx="418660" cy="384701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/>
                <a:r>
                  <a:rPr lang="en-US" sz="700" b="1" dirty="0">
                    <a:latin typeface="Foco" panose="020B0504050202020203"/>
                    <a:cs typeface="Arial" pitchFamily="34" charset="0"/>
                  </a:rPr>
                  <a:t>$20</a:t>
                </a:r>
                <a:br>
                  <a:rPr lang="en-US" sz="800" b="1" dirty="0">
                    <a:latin typeface="Foco" panose="020B0504050202020203"/>
                    <a:cs typeface="Arial" pitchFamily="34" charset="0"/>
                  </a:rPr>
                </a:br>
                <a:r>
                  <a:rPr lang="en-US" sz="600" b="1" dirty="0">
                    <a:latin typeface="Foco" panose="020B0504050202020203"/>
                    <a:cs typeface="Arial" pitchFamily="34" charset="0"/>
                  </a:rPr>
                  <a:t>(Wide)</a:t>
                </a:r>
              </a:p>
              <a:p>
                <a:pPr algn="ctr"/>
                <a:endParaRPr lang="en-US" sz="600" b="1" dirty="0">
                  <a:latin typeface="Foco" panose="020B0504050202020203"/>
                  <a:cs typeface="Arial" pitchFamily="34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0AC7135-B176-506A-5302-884FE81DF922}"/>
                  </a:ext>
                </a:extLst>
              </p:cNvPr>
              <p:cNvSpPr/>
              <p:nvPr/>
            </p:nvSpPr>
            <p:spPr>
              <a:xfrm>
                <a:off x="4131145" y="4053431"/>
                <a:ext cx="357746" cy="215423"/>
              </a:xfrm>
              <a:prstGeom prst="rect">
                <a:avLst/>
              </a:prstGeom>
            </p:spPr>
            <p:txBody>
              <a:bodyPr wrap="square" lIns="91418" tIns="45710" rIns="91418" bIns="45710">
                <a:spAutoFit/>
              </a:bodyPr>
              <a:lstStyle/>
              <a:p>
                <a:pPr algn="ctr"/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$10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86654E7-E758-39B5-212C-87F687DDAA08}"/>
                  </a:ext>
                </a:extLst>
              </p:cNvPr>
              <p:cNvSpPr/>
              <p:nvPr/>
            </p:nvSpPr>
            <p:spPr>
              <a:xfrm>
                <a:off x="6757958" y="4033023"/>
                <a:ext cx="287214" cy="234852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$5</a:t>
                </a:r>
                <a:endParaRPr lang="en-US" sz="600" b="1" dirty="0">
                  <a:latin typeface="Foco" panose="020B0504050202020203"/>
                  <a:cs typeface="Arial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5146C5D-E37A-23D7-96AA-4219BB0B80F7}"/>
                  </a:ext>
                </a:extLst>
              </p:cNvPr>
              <p:cNvSpPr/>
              <p:nvPr/>
            </p:nvSpPr>
            <p:spPr>
              <a:xfrm>
                <a:off x="7169296" y="4030906"/>
                <a:ext cx="338510" cy="234852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$10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9EDB6F7-BB26-AE17-0E3D-39DA0CD836DE}"/>
                  </a:ext>
                </a:extLst>
              </p:cNvPr>
              <p:cNvSpPr/>
              <p:nvPr/>
            </p:nvSpPr>
            <p:spPr>
              <a:xfrm>
                <a:off x="6268713" y="4032204"/>
                <a:ext cx="417388" cy="234852"/>
              </a:xfrm>
              <a:prstGeom prst="rect">
                <a:avLst/>
              </a:prstGeom>
            </p:spPr>
            <p:txBody>
              <a:bodyPr wrap="squar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$5</a:t>
                </a:r>
                <a:endParaRPr lang="en-US" sz="600" b="1" dirty="0">
                  <a:latin typeface="Foco" panose="020B0504050202020203"/>
                  <a:cs typeface="Arial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B508C65-359D-14EB-9AD9-6CAFB83DA6D7}"/>
                  </a:ext>
                </a:extLst>
              </p:cNvPr>
              <p:cNvSpPr/>
              <p:nvPr/>
            </p:nvSpPr>
            <p:spPr>
              <a:xfrm>
                <a:off x="5524888" y="4031009"/>
                <a:ext cx="287214" cy="350269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$3</a:t>
                </a:r>
              </a:p>
              <a:p>
                <a:pPr algn="ctr">
                  <a:lnSpc>
                    <a:spcPct val="125000"/>
                  </a:lnSpc>
                </a:pPr>
                <a:endParaRPr lang="en-US" sz="600" b="1" dirty="0">
                  <a:latin typeface="Foco" panose="020B0504050202020203"/>
                  <a:cs typeface="Arial" pitchFamily="34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47F5C90-DB86-64D0-C124-FAC8E1F268A0}"/>
                  </a:ext>
                </a:extLst>
              </p:cNvPr>
              <p:cNvSpPr/>
              <p:nvPr/>
            </p:nvSpPr>
            <p:spPr>
              <a:xfrm>
                <a:off x="5170340" y="4034304"/>
                <a:ext cx="287214" cy="350269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$2</a:t>
                </a:r>
              </a:p>
              <a:p>
                <a:pPr algn="ctr">
                  <a:lnSpc>
                    <a:spcPct val="125000"/>
                  </a:lnSpc>
                </a:pPr>
                <a:endParaRPr lang="en-US" sz="600" b="1" dirty="0">
                  <a:latin typeface="Foco" panose="020B0504050202020203"/>
                  <a:cs typeface="Arial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3F4BF4A-8874-F772-B2ED-0DBE3017EB3F}"/>
                  </a:ext>
                </a:extLst>
              </p:cNvPr>
              <p:cNvSpPr/>
              <p:nvPr/>
            </p:nvSpPr>
            <p:spPr>
              <a:xfrm>
                <a:off x="3912733" y="4054385"/>
                <a:ext cx="338510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/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$30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8AE209E-FE0C-A5F8-2766-DB1615B9FEAD}"/>
                  </a:ext>
                </a:extLst>
              </p:cNvPr>
              <p:cNvSpPr/>
              <p:nvPr/>
            </p:nvSpPr>
            <p:spPr>
              <a:xfrm>
                <a:off x="3398792" y="4036373"/>
                <a:ext cx="338510" cy="353090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$10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600" b="1" dirty="0">
                    <a:latin typeface="Foco" panose="020B0504050202020203"/>
                    <a:cs typeface="Arial" pitchFamily="34" charset="0"/>
                  </a:rPr>
                  <a:t>XW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FDEF093-AB52-B8F1-0063-3B0467F2CE7E}"/>
                  </a:ext>
                </a:extLst>
              </p:cNvPr>
              <p:cNvSpPr/>
              <p:nvPr/>
            </p:nvSpPr>
            <p:spPr>
              <a:xfrm>
                <a:off x="2754188" y="3941579"/>
                <a:ext cx="325505" cy="492422"/>
              </a:xfrm>
              <a:prstGeom prst="rect">
                <a:avLst/>
              </a:prstGeom>
            </p:spPr>
            <p:txBody>
              <a:bodyPr wrap="square" lIns="91418" tIns="45710" rIns="91418" bIns="45710">
                <a:spAutoFit/>
              </a:bodyPr>
              <a:lstStyle/>
              <a:p>
                <a:pPr algn="ctr"/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$5</a:t>
                </a:r>
              </a:p>
              <a:p>
                <a:pPr algn="ctr"/>
                <a:r>
                  <a:rPr lang="en-US" sz="600" b="1" dirty="0">
                    <a:latin typeface="Foco" panose="020B0504050202020203"/>
                    <a:cs typeface="Arial" pitchFamily="34" charset="0"/>
                  </a:rPr>
                  <a:t>Set </a:t>
                </a:r>
              </a:p>
              <a:p>
                <a:pPr algn="ctr"/>
                <a:r>
                  <a:rPr lang="en-US" sz="600" b="1" dirty="0">
                    <a:latin typeface="Foco" panose="020B0504050202020203"/>
                    <a:cs typeface="Arial" pitchFamily="34" charset="0"/>
                  </a:rPr>
                  <a:t>For Life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94E301E-9E3E-0C4F-2718-922EC2D904FF}"/>
                  </a:ext>
                </a:extLst>
              </p:cNvPr>
              <p:cNvSpPr/>
              <p:nvPr/>
            </p:nvSpPr>
            <p:spPr>
              <a:xfrm>
                <a:off x="2474820" y="4027528"/>
                <a:ext cx="308098" cy="361636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$5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600" b="1" dirty="0">
                    <a:latin typeface="Foco" panose="020B0504050202020203"/>
                    <a:cs typeface="Arial" pitchFamily="34" charset="0"/>
                  </a:rPr>
                  <a:t>XW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03A8480-7334-19E6-0B59-1A1345FA16CB}"/>
                  </a:ext>
                </a:extLst>
              </p:cNvPr>
              <p:cNvSpPr/>
              <p:nvPr/>
            </p:nvSpPr>
            <p:spPr>
              <a:xfrm>
                <a:off x="2165206" y="4029017"/>
                <a:ext cx="367364" cy="353090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$5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600" b="1" dirty="0">
                    <a:latin typeface="Foco" panose="020B0504050202020203"/>
                    <a:cs typeface="Arial" pitchFamily="34" charset="0"/>
                  </a:rPr>
                  <a:t>Bingo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F1766CB-1D04-0624-8F69-A31B57BC2EA9}"/>
                  </a:ext>
                </a:extLst>
              </p:cNvPr>
              <p:cNvSpPr/>
              <p:nvPr/>
            </p:nvSpPr>
            <p:spPr>
              <a:xfrm>
                <a:off x="3059884" y="4221229"/>
                <a:ext cx="367364" cy="208820"/>
              </a:xfrm>
              <a:prstGeom prst="rect">
                <a:avLst/>
              </a:prstGeom>
            </p:spPr>
            <p:txBody>
              <a:bodyPr wrap="square" lIns="91418" tIns="45710" rIns="91418" bIns="4571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$10</a:t>
                </a:r>
              </a:p>
              <a:p>
                <a:pPr algn="ctr">
                  <a:lnSpc>
                    <a:spcPct val="50000"/>
                  </a:lnSpc>
                </a:pPr>
                <a:r>
                  <a:rPr lang="en-US" sz="600" b="1" dirty="0">
                    <a:latin typeface="Foco" panose="020B0504050202020203"/>
                    <a:cs typeface="Arial" pitchFamily="34" charset="0"/>
                  </a:rPr>
                  <a:t>Bingo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032B4E2-CBB7-B45C-09E3-5C7EA44C5AF7}"/>
                  </a:ext>
                </a:extLst>
              </p:cNvPr>
              <p:cNvSpPr/>
              <p:nvPr/>
            </p:nvSpPr>
            <p:spPr>
              <a:xfrm>
                <a:off x="3100602" y="3995457"/>
                <a:ext cx="287214" cy="234852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$5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B8CA4EC-AF74-D71B-0086-17165054E82F}"/>
                  </a:ext>
                </a:extLst>
              </p:cNvPr>
              <p:cNvSpPr/>
              <p:nvPr/>
            </p:nvSpPr>
            <p:spPr>
              <a:xfrm>
                <a:off x="1653839" y="4166362"/>
                <a:ext cx="569543" cy="234852"/>
              </a:xfrm>
              <a:prstGeom prst="rect">
                <a:avLst/>
              </a:prstGeom>
            </p:spPr>
            <p:txBody>
              <a:bodyPr wrap="squar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$3 </a:t>
                </a:r>
                <a:r>
                  <a:rPr lang="en-US" sz="600" b="1" dirty="0">
                    <a:latin typeface="Foco" panose="020B0504050202020203"/>
                    <a:cs typeface="Arial" pitchFamily="34" charset="0"/>
                  </a:rPr>
                  <a:t>XW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8E4AB4C-B918-533D-5DC4-0A40E1489B69}"/>
                  </a:ext>
                </a:extLst>
              </p:cNvPr>
              <p:cNvSpPr/>
              <p:nvPr/>
            </p:nvSpPr>
            <p:spPr>
              <a:xfrm>
                <a:off x="1640650" y="4029425"/>
                <a:ext cx="648465" cy="208820"/>
              </a:xfrm>
              <a:prstGeom prst="rect">
                <a:avLst/>
              </a:prstGeom>
            </p:spPr>
            <p:txBody>
              <a:bodyPr wrap="square" lIns="91418" tIns="45710" rIns="91418" bIns="4571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$3</a:t>
                </a:r>
              </a:p>
              <a:p>
                <a:pPr algn="ctr">
                  <a:lnSpc>
                    <a:spcPct val="50000"/>
                  </a:lnSpc>
                </a:pPr>
                <a:r>
                  <a:rPr lang="en-US" sz="600" b="1" dirty="0">
                    <a:latin typeface="Foco" panose="020B0504050202020203"/>
                    <a:cs typeface="Arial" pitchFamily="34" charset="0"/>
                  </a:rPr>
                  <a:t>Lucky Lines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FA2F8-9938-5BCD-DBD2-448F8D41EEC8}"/>
                  </a:ext>
                </a:extLst>
              </p:cNvPr>
              <p:cNvSpPr/>
              <p:nvPr/>
            </p:nvSpPr>
            <p:spPr>
              <a:xfrm>
                <a:off x="1471476" y="4023130"/>
                <a:ext cx="308098" cy="361636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$2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n-US" sz="600" b="1" dirty="0">
                    <a:latin typeface="Foco" panose="020B0504050202020203"/>
                    <a:cs typeface="Arial" pitchFamily="34" charset="0"/>
                  </a:rPr>
                  <a:t>XW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FFE90CA-6786-4539-57D4-CD507190AF8C}"/>
                  </a:ext>
                </a:extLst>
              </p:cNvPr>
              <p:cNvSpPr/>
              <p:nvPr/>
            </p:nvSpPr>
            <p:spPr>
              <a:xfrm>
                <a:off x="3583899" y="4054274"/>
                <a:ext cx="518148" cy="215423"/>
              </a:xfrm>
              <a:prstGeom prst="rect">
                <a:avLst/>
              </a:prstGeom>
            </p:spPr>
            <p:txBody>
              <a:bodyPr wrap="square" lIns="91418" tIns="45710" rIns="91418" bIns="45710">
                <a:spAutoFit/>
              </a:bodyPr>
              <a:lstStyle/>
              <a:p>
                <a:pPr algn="ctr"/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$20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45A025E5-1068-C92E-DDB1-8CCA1693C7D9}"/>
                  </a:ext>
                </a:extLst>
              </p:cNvPr>
              <p:cNvSpPr/>
              <p:nvPr/>
            </p:nvSpPr>
            <p:spPr>
              <a:xfrm>
                <a:off x="4364640" y="4054233"/>
                <a:ext cx="33855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$20</a:t>
                </a:r>
                <a:endParaRPr lang="en-CA" sz="800" dirty="0">
                  <a:latin typeface="Foco" panose="020B0504050202020203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4F50778-4518-70ED-26BD-A3D841F27338}"/>
                  </a:ext>
                </a:extLst>
              </p:cNvPr>
              <p:cNvSpPr/>
              <p:nvPr/>
            </p:nvSpPr>
            <p:spPr>
              <a:xfrm>
                <a:off x="5917704" y="4033546"/>
                <a:ext cx="287214" cy="234852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$3</a:t>
                </a:r>
                <a:endParaRPr lang="en-US" sz="600" b="1" dirty="0">
                  <a:latin typeface="Foco" panose="020B0504050202020203"/>
                  <a:cs typeface="Arial" pitchFamily="34" charset="0"/>
                </a:endParaRP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941A140-2D9E-03E8-C5DC-CB092FCC4A6A}"/>
                  </a:ext>
                </a:extLst>
              </p:cNvPr>
              <p:cNvCxnSpPr/>
              <p:nvPr/>
            </p:nvCxnSpPr>
            <p:spPr>
              <a:xfrm>
                <a:off x="7835575" y="4241117"/>
                <a:ext cx="4766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36EF4DC-5B9F-9E30-5D43-A8DF558D5AF6}"/>
                  </a:ext>
                </a:extLst>
              </p:cNvPr>
              <p:cNvSpPr/>
              <p:nvPr/>
            </p:nvSpPr>
            <p:spPr>
              <a:xfrm>
                <a:off x="4585582" y="4053099"/>
                <a:ext cx="357746" cy="215423"/>
              </a:xfrm>
              <a:prstGeom prst="rect">
                <a:avLst/>
              </a:prstGeom>
            </p:spPr>
            <p:txBody>
              <a:bodyPr wrap="square" lIns="91418" tIns="45710" rIns="91418" bIns="45710">
                <a:spAutoFit/>
              </a:bodyPr>
              <a:lstStyle/>
              <a:p>
                <a:pPr algn="ctr"/>
                <a:r>
                  <a:rPr lang="en-US" sz="800" b="1" dirty="0">
                    <a:latin typeface="Foco" panose="020B0504050202020203"/>
                    <a:cs typeface="Arial" pitchFamily="34" charset="0"/>
                  </a:rPr>
                  <a:t>$10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2B3E21D-5D5E-2627-DD65-FC5A168EAE41}"/>
                  </a:ext>
                </a:extLst>
              </p:cNvPr>
              <p:cNvCxnSpPr/>
              <p:nvPr/>
            </p:nvCxnSpPr>
            <p:spPr>
              <a:xfrm>
                <a:off x="3122598" y="4205917"/>
                <a:ext cx="2520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471EDCC-5AD3-0378-0B56-124A9FD9D8D9}"/>
                  </a:ext>
                </a:extLst>
              </p:cNvPr>
              <p:cNvCxnSpPr/>
              <p:nvPr/>
            </p:nvCxnSpPr>
            <p:spPr>
              <a:xfrm>
                <a:off x="1818639" y="4215983"/>
                <a:ext cx="2520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9FC31AC-8159-FE8B-5513-D88BF4856CFF}"/>
                </a:ext>
              </a:extLst>
            </p:cNvPr>
            <p:cNvGrpSpPr/>
            <p:nvPr/>
          </p:nvGrpSpPr>
          <p:grpSpPr>
            <a:xfrm>
              <a:off x="1280096" y="3941466"/>
              <a:ext cx="5901334" cy="147285"/>
              <a:chOff x="1280096" y="3941466"/>
              <a:chExt cx="5901334" cy="147285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63255FF-42B1-5BBB-585F-25D4B2F102ED}"/>
                  </a:ext>
                </a:extLst>
              </p:cNvPr>
              <p:cNvCxnSpPr/>
              <p:nvPr/>
            </p:nvCxnSpPr>
            <p:spPr>
              <a:xfrm>
                <a:off x="6652677" y="3945817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6B31DD9C-9C74-1DCE-1CF0-F4C74772856F}"/>
                  </a:ext>
                </a:extLst>
              </p:cNvPr>
              <p:cNvCxnSpPr/>
              <p:nvPr/>
            </p:nvCxnSpPr>
            <p:spPr>
              <a:xfrm>
                <a:off x="6243762" y="3947878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E9E469D-8F85-7F65-81A1-9812F4371D30}"/>
                  </a:ext>
                </a:extLst>
              </p:cNvPr>
              <p:cNvCxnSpPr/>
              <p:nvPr/>
            </p:nvCxnSpPr>
            <p:spPr>
              <a:xfrm>
                <a:off x="5853415" y="3949541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343A1815-5C5D-5236-3EB4-9B307F0F04D6}"/>
                  </a:ext>
                </a:extLst>
              </p:cNvPr>
              <p:cNvCxnSpPr/>
              <p:nvPr/>
            </p:nvCxnSpPr>
            <p:spPr>
              <a:xfrm>
                <a:off x="7181430" y="3949124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84FB2DC-0037-CCB5-FB4B-72AE917C4F1D}"/>
                  </a:ext>
                </a:extLst>
              </p:cNvPr>
              <p:cNvCxnSpPr/>
              <p:nvPr/>
            </p:nvCxnSpPr>
            <p:spPr>
              <a:xfrm>
                <a:off x="5465850" y="3948376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DFF50A22-BC41-B912-8B1E-81D4FF3663AC}"/>
                  </a:ext>
                </a:extLst>
              </p:cNvPr>
              <p:cNvCxnSpPr/>
              <p:nvPr/>
            </p:nvCxnSpPr>
            <p:spPr>
              <a:xfrm>
                <a:off x="5090729" y="3947959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8C3C15F2-248A-A1ED-7A90-44FB66D0D379}"/>
                  </a:ext>
                </a:extLst>
              </p:cNvPr>
              <p:cNvCxnSpPr/>
              <p:nvPr/>
            </p:nvCxnSpPr>
            <p:spPr>
              <a:xfrm>
                <a:off x="4208628" y="3947878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8C250431-53C2-E6E4-74E7-7C2A1B54EA19}"/>
                  </a:ext>
                </a:extLst>
              </p:cNvPr>
              <p:cNvCxnSpPr/>
              <p:nvPr/>
            </p:nvCxnSpPr>
            <p:spPr>
              <a:xfrm>
                <a:off x="3978381" y="3949949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2FC554D-2E06-B3DD-5B94-AF10D21D71B9}"/>
                  </a:ext>
                </a:extLst>
              </p:cNvPr>
              <p:cNvCxnSpPr/>
              <p:nvPr/>
            </p:nvCxnSpPr>
            <p:spPr>
              <a:xfrm>
                <a:off x="3747799" y="3945817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CAE8610-8419-E164-0F5E-6956BB9BE9FA}"/>
                  </a:ext>
                </a:extLst>
              </p:cNvPr>
              <p:cNvCxnSpPr/>
              <p:nvPr/>
            </p:nvCxnSpPr>
            <p:spPr>
              <a:xfrm>
                <a:off x="3530753" y="3945817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FDF6112-2D82-4E99-805F-8E8F5520ADE6}"/>
                  </a:ext>
                </a:extLst>
              </p:cNvPr>
              <p:cNvCxnSpPr/>
              <p:nvPr/>
            </p:nvCxnSpPr>
            <p:spPr>
              <a:xfrm>
                <a:off x="3265199" y="3941466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766689AC-DDC4-7418-7CC7-649D8CD5FB39}"/>
                  </a:ext>
                </a:extLst>
              </p:cNvPr>
              <p:cNvCxnSpPr/>
              <p:nvPr/>
            </p:nvCxnSpPr>
            <p:spPr>
              <a:xfrm>
                <a:off x="2990742" y="3952351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ECE1902-4378-EFD8-56A7-F9F25D75C489}"/>
                  </a:ext>
                </a:extLst>
              </p:cNvPr>
              <p:cNvCxnSpPr/>
              <p:nvPr/>
            </p:nvCxnSpPr>
            <p:spPr>
              <a:xfrm>
                <a:off x="2626357" y="3947878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B9CFC57F-328A-2D51-53AA-D3E03AF94EB5}"/>
                  </a:ext>
                </a:extLst>
              </p:cNvPr>
              <p:cNvCxnSpPr/>
              <p:nvPr/>
            </p:nvCxnSpPr>
            <p:spPr>
              <a:xfrm>
                <a:off x="2345189" y="3945095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5B624879-8EEA-A750-7ACA-A12E631D8915}"/>
                  </a:ext>
                </a:extLst>
              </p:cNvPr>
              <p:cNvCxnSpPr/>
              <p:nvPr/>
            </p:nvCxnSpPr>
            <p:spPr>
              <a:xfrm>
                <a:off x="2060423" y="3947878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57D625C8-99AE-852C-EE6A-2CEEDBC7A9C3}"/>
                  </a:ext>
                </a:extLst>
              </p:cNvPr>
              <p:cNvCxnSpPr/>
              <p:nvPr/>
            </p:nvCxnSpPr>
            <p:spPr>
              <a:xfrm>
                <a:off x="1760966" y="3955199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0CECEE8-9B58-6028-0C49-D1C4ACC691CF}"/>
                  </a:ext>
                </a:extLst>
              </p:cNvPr>
              <p:cNvCxnSpPr/>
              <p:nvPr/>
            </p:nvCxnSpPr>
            <p:spPr>
              <a:xfrm>
                <a:off x="1280096" y="3947878"/>
                <a:ext cx="0" cy="1335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9069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CA" sz="1400" dirty="0"/>
              <a:t>3-Part </a:t>
            </a:r>
            <a:r>
              <a:rPr lang="en-CA" sz="1400" spc="45" dirty="0"/>
              <a:t>Built-In Display Case Planogram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Shoppers Drug Mart | September </a:t>
            </a:r>
            <a:r>
              <a:rPr lang="en-US" sz="900" dirty="0">
                <a:solidFill>
                  <a:srgbClr val="003DA5"/>
                </a:solidFill>
                <a:latin typeface="Arial Black" panose="020B0A04020102020204" pitchFamily="34" charset="0"/>
              </a:rPr>
              <a:t>2025</a:t>
            </a:r>
          </a:p>
          <a:p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04B3E2-35B5-FDA3-E5CB-6A85CD942816}"/>
              </a:ext>
            </a:extLst>
          </p:cNvPr>
          <p:cNvSpPr/>
          <p:nvPr/>
        </p:nvSpPr>
        <p:spPr>
          <a:xfrm>
            <a:off x="5713920" y="26628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018F0-D815-B30B-CB10-FC441F9D6D6F}"/>
              </a:ext>
            </a:extLst>
          </p:cNvPr>
          <p:cNvSpPr/>
          <p:nvPr/>
        </p:nvSpPr>
        <p:spPr>
          <a:xfrm>
            <a:off x="5696196" y="28152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DEB9BF-E6E2-40B4-92A6-F43F9DEB5198}"/>
              </a:ext>
            </a:extLst>
          </p:cNvPr>
          <p:cNvSpPr/>
          <p:nvPr/>
        </p:nvSpPr>
        <p:spPr>
          <a:xfrm>
            <a:off x="6018720" y="2967607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2B52E3-8149-443F-A308-931A3DC28F47}"/>
              </a:ext>
            </a:extLst>
          </p:cNvPr>
          <p:cNvSpPr/>
          <p:nvPr/>
        </p:nvSpPr>
        <p:spPr>
          <a:xfrm>
            <a:off x="5712752" y="2405683"/>
            <a:ext cx="21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oco" panose="020B0504050202020203" pitchFamily="34" charset="0"/>
                <a:cs typeface="Arial" pitchFamily="34" charset="0"/>
              </a:rPr>
              <a:t>Tickets in display may vary depending on location.</a:t>
            </a:r>
          </a:p>
        </p:txBody>
      </p:sp>
      <p:pic>
        <p:nvPicPr>
          <p:cNvPr id="3" name="Picture 3" descr="C:\Users\kmacintyre\Desktop\1024px-Shoppers_Drug_Mart_logo.svg[1].png">
            <a:extLst>
              <a:ext uri="{FF2B5EF4-FFF2-40B4-BE49-F238E27FC236}">
                <a16:creationId xmlns:a16="http://schemas.microsoft.com/office/drawing/2014/main" id="{B0A2D279-6282-EF06-DBBB-2C23E45C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0" y="610098"/>
            <a:ext cx="1513968" cy="3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F6EB03-3118-5C22-7EB3-0CA9E31F6A87}"/>
              </a:ext>
            </a:extLst>
          </p:cNvPr>
          <p:cNvSpPr txBox="1"/>
          <p:nvPr/>
        </p:nvSpPr>
        <p:spPr>
          <a:xfrm>
            <a:off x="403298" y="4846082"/>
            <a:ext cx="5205314" cy="1671752"/>
          </a:xfrm>
          <a:prstGeom prst="rect">
            <a:avLst/>
          </a:prstGeom>
          <a:noFill/>
        </p:spPr>
        <p:txBody>
          <a:bodyPr wrap="square" lIns="101103" tIns="50552" rIns="101103" bIns="50552" rtlCol="0">
            <a:spAutoFit/>
          </a:bodyPr>
          <a:lstStyle/>
          <a:p>
            <a:r>
              <a:rPr lang="en-US" sz="1200" b="1" dirty="0">
                <a:latin typeface="Foco" panose="020B0504050202020203" pitchFamily="34" charset="0"/>
                <a:cs typeface="Arial" pitchFamily="34" charset="0"/>
              </a:rPr>
              <a:t>Tips for Sales Success:       </a:t>
            </a:r>
            <a:r>
              <a:rPr lang="en-US" sz="1200" dirty="0">
                <a:latin typeface="Foco" panose="020B0504050202020203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Organize your tray as shown – it’s designed to give more space to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b="1" dirty="0">
                <a:latin typeface="Foco" panose="020B0504050202020203" pitchFamily="34" charset="0"/>
                <a:cs typeface="Arial" pitchFamily="34" charset="0"/>
              </a:rPr>
              <a:t>Merchandize your high-value tickets closest to the cash register.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Do not put anything on top of the display case, especially covering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Leave some pockets empty so that you can allow the ticket visuals to show when overlapped.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Always keep your case fully merchandised.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Prevent out-of-stocks – call Hotline to place an emergency order between call days if needed.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853F32-C597-DD4A-84C4-100C5597B701}"/>
              </a:ext>
            </a:extLst>
          </p:cNvPr>
          <p:cNvGrpSpPr/>
          <p:nvPr/>
        </p:nvGrpSpPr>
        <p:grpSpPr>
          <a:xfrm>
            <a:off x="5656536" y="5168509"/>
            <a:ext cx="3135276" cy="905362"/>
            <a:chOff x="5185146" y="5398847"/>
            <a:chExt cx="3717297" cy="1251943"/>
          </a:xfrm>
          <a:gradFill>
            <a:gsLst>
              <a:gs pos="0">
                <a:srgbClr val="02BBE6"/>
              </a:gs>
              <a:gs pos="50000">
                <a:srgbClr val="02BBE6"/>
              </a:gs>
              <a:gs pos="100000">
                <a:srgbClr val="02BBE6"/>
              </a:gs>
            </a:gsLst>
            <a:lin ang="5400000" scaled="0"/>
          </a:gradFill>
        </p:grpSpPr>
        <p:sp>
          <p:nvSpPr>
            <p:cNvPr id="10" name="Rounded Rectangle 28">
              <a:extLst>
                <a:ext uri="{FF2B5EF4-FFF2-40B4-BE49-F238E27FC236}">
                  <a16:creationId xmlns:a16="http://schemas.microsoft.com/office/drawing/2014/main" id="{B8792FC1-D7FF-5FC8-6A79-DCCAB070B3D5}"/>
                </a:ext>
              </a:extLst>
            </p:cNvPr>
            <p:cNvSpPr/>
            <p:nvPr/>
          </p:nvSpPr>
          <p:spPr>
            <a:xfrm>
              <a:off x="5185146" y="5398847"/>
              <a:ext cx="3717297" cy="1251943"/>
            </a:xfrm>
            <a:prstGeom prst="roundRect">
              <a:avLst/>
            </a:prstGeom>
            <a:grpFill/>
            <a:ln>
              <a:solidFill>
                <a:srgbClr val="02BBE6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Foco" panose="020B0504050202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223672-8935-EB81-363F-90F4CB4A3BD6}"/>
                </a:ext>
              </a:extLst>
            </p:cNvPr>
            <p:cNvSpPr/>
            <p:nvPr/>
          </p:nvSpPr>
          <p:spPr>
            <a:xfrm>
              <a:off x="5332034" y="5573235"/>
              <a:ext cx="3464261" cy="654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REMINDER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An empty case means lost sales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2F1077-9341-A524-F276-24B5CEF922BE}"/>
              </a:ext>
            </a:extLst>
          </p:cNvPr>
          <p:cNvGrpSpPr/>
          <p:nvPr/>
        </p:nvGrpSpPr>
        <p:grpSpPr>
          <a:xfrm>
            <a:off x="871291" y="1645104"/>
            <a:ext cx="7222000" cy="3200978"/>
            <a:chOff x="871291" y="1645104"/>
            <a:chExt cx="7222000" cy="320097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0B1765-210B-F17C-2274-388C09640BE2}"/>
                </a:ext>
              </a:extLst>
            </p:cNvPr>
            <p:cNvGrpSpPr/>
            <p:nvPr/>
          </p:nvGrpSpPr>
          <p:grpSpPr>
            <a:xfrm>
              <a:off x="918614" y="1645104"/>
              <a:ext cx="7130865" cy="2813089"/>
              <a:chOff x="1431244" y="1974562"/>
              <a:chExt cx="6853873" cy="2813089"/>
            </a:xfrm>
            <a:solidFill>
              <a:srgbClr val="81DE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BF977B0-2A80-A25A-011F-20722F61A94F}"/>
                  </a:ext>
                </a:extLst>
              </p:cNvPr>
              <p:cNvSpPr/>
              <p:nvPr/>
            </p:nvSpPr>
            <p:spPr>
              <a:xfrm>
                <a:off x="1437718" y="1995897"/>
                <a:ext cx="6847399" cy="2791754"/>
              </a:xfrm>
              <a:prstGeom prst="rect">
                <a:avLst/>
              </a:prstGeom>
              <a:grpFill/>
              <a:ln w="1016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6D8D657-2C77-6A63-C129-A8E24802F27B}"/>
                  </a:ext>
                </a:extLst>
              </p:cNvPr>
              <p:cNvCxnSpPr/>
              <p:nvPr/>
            </p:nvCxnSpPr>
            <p:spPr>
              <a:xfrm>
                <a:off x="3718946" y="2000660"/>
                <a:ext cx="0" cy="2739574"/>
              </a:xfrm>
              <a:prstGeom prst="line">
                <a:avLst/>
              </a:prstGeom>
              <a:grpFill/>
              <a:ln w="1524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8EC71BF-0904-202F-1EA5-DBF7C7EBED66}"/>
                  </a:ext>
                </a:extLst>
              </p:cNvPr>
              <p:cNvCxnSpPr/>
              <p:nvPr/>
            </p:nvCxnSpPr>
            <p:spPr>
              <a:xfrm>
                <a:off x="1479990" y="2963883"/>
                <a:ext cx="6805127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E184D26-758D-45F9-955D-5AB97BC95C79}"/>
                  </a:ext>
                </a:extLst>
              </p:cNvPr>
              <p:cNvCxnSpPr/>
              <p:nvPr/>
            </p:nvCxnSpPr>
            <p:spPr>
              <a:xfrm>
                <a:off x="1431244" y="3513422"/>
                <a:ext cx="6805127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D982E75-B590-D46B-5EED-2B231D148E48}"/>
                  </a:ext>
                </a:extLst>
              </p:cNvPr>
              <p:cNvCxnSpPr/>
              <p:nvPr/>
            </p:nvCxnSpPr>
            <p:spPr>
              <a:xfrm>
                <a:off x="1479990" y="4098157"/>
                <a:ext cx="6805127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5F4B79D-CC3E-798C-A50F-F87B02ABC5C3}"/>
                  </a:ext>
                </a:extLst>
              </p:cNvPr>
              <p:cNvCxnSpPr/>
              <p:nvPr/>
            </p:nvCxnSpPr>
            <p:spPr>
              <a:xfrm>
                <a:off x="6002071" y="1974562"/>
                <a:ext cx="0" cy="2772129"/>
              </a:xfrm>
              <a:prstGeom prst="line">
                <a:avLst/>
              </a:prstGeom>
              <a:grpFill/>
              <a:ln w="1524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810BD3-411C-2B5F-166A-571757576261}"/>
                </a:ext>
              </a:extLst>
            </p:cNvPr>
            <p:cNvSpPr txBox="1"/>
            <p:nvPr/>
          </p:nvSpPr>
          <p:spPr>
            <a:xfrm>
              <a:off x="871291" y="4476750"/>
              <a:ext cx="7222000" cy="369332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Display Strip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FD11168-30FD-8563-A7F9-C2A671CA84E1}"/>
              </a:ext>
            </a:extLst>
          </p:cNvPr>
          <p:cNvSpPr/>
          <p:nvPr/>
        </p:nvSpPr>
        <p:spPr>
          <a:xfrm rot="5400000">
            <a:off x="6784404" y="3029570"/>
            <a:ext cx="3104866" cy="378604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Cash Register</a:t>
            </a:r>
            <a:endParaRPr lang="en-CA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BAF577-BE76-47B8-1129-D947CCA11D1D}"/>
              </a:ext>
            </a:extLst>
          </p:cNvPr>
          <p:cNvGrpSpPr/>
          <p:nvPr/>
        </p:nvGrpSpPr>
        <p:grpSpPr>
          <a:xfrm>
            <a:off x="-443386" y="2307215"/>
            <a:ext cx="1265578" cy="1855076"/>
            <a:chOff x="60111" y="2619190"/>
            <a:chExt cx="1265578" cy="1855076"/>
          </a:xfrm>
        </p:grpSpPr>
        <p:sp>
          <p:nvSpPr>
            <p:cNvPr id="12" name="Right Arrow 96">
              <a:extLst>
                <a:ext uri="{FF2B5EF4-FFF2-40B4-BE49-F238E27FC236}">
                  <a16:creationId xmlns:a16="http://schemas.microsoft.com/office/drawing/2014/main" id="{820D8442-8DDC-C61D-B967-52C564CC62BC}"/>
                </a:ext>
              </a:extLst>
            </p:cNvPr>
            <p:cNvSpPr/>
            <p:nvPr/>
          </p:nvSpPr>
          <p:spPr>
            <a:xfrm>
              <a:off x="1106781" y="4272261"/>
              <a:ext cx="218908" cy="196375"/>
            </a:xfrm>
            <a:prstGeom prst="rightArrow">
              <a:avLst/>
            </a:prstGeom>
            <a:solidFill>
              <a:srgbClr val="81DEFF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CCD451-0123-5D74-3A51-C883D017FB7D}"/>
                </a:ext>
              </a:extLst>
            </p:cNvPr>
            <p:cNvSpPr txBox="1"/>
            <p:nvPr/>
          </p:nvSpPr>
          <p:spPr>
            <a:xfrm>
              <a:off x="62422" y="4274211"/>
              <a:ext cx="1093926" cy="200055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pPr algn="r"/>
              <a:r>
                <a:rPr lang="en-US" sz="700" b="1" dirty="0">
                  <a:solidFill>
                    <a:srgbClr val="414B56"/>
                  </a:solidFill>
                  <a:latin typeface="Arial" pitchFamily="34" charset="0"/>
                  <a:cs typeface="Arial" pitchFamily="34" charset="0"/>
                </a:rPr>
                <a:t>Pocket 1</a:t>
              </a:r>
              <a:endParaRPr lang="en-US" sz="700" dirty="0">
                <a:solidFill>
                  <a:srgbClr val="414B5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ight Arrow 98">
              <a:extLst>
                <a:ext uri="{FF2B5EF4-FFF2-40B4-BE49-F238E27FC236}">
                  <a16:creationId xmlns:a16="http://schemas.microsoft.com/office/drawing/2014/main" id="{643B1009-4E0A-8646-E8AC-8D326A4988EF}"/>
                </a:ext>
              </a:extLst>
            </p:cNvPr>
            <p:cNvSpPr/>
            <p:nvPr/>
          </p:nvSpPr>
          <p:spPr>
            <a:xfrm>
              <a:off x="1106209" y="2619190"/>
              <a:ext cx="218908" cy="196375"/>
            </a:xfrm>
            <a:prstGeom prst="rightArrow">
              <a:avLst/>
            </a:prstGeom>
            <a:solidFill>
              <a:srgbClr val="81DEFF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586A0B-EB47-1EB4-E61D-67D99D5E5E9D}"/>
                </a:ext>
              </a:extLst>
            </p:cNvPr>
            <p:cNvSpPr txBox="1"/>
            <p:nvPr/>
          </p:nvSpPr>
          <p:spPr>
            <a:xfrm>
              <a:off x="61850" y="2621141"/>
              <a:ext cx="1093926" cy="200055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pPr algn="r"/>
              <a:r>
                <a:rPr lang="en-US" sz="700" b="1" dirty="0">
                  <a:solidFill>
                    <a:srgbClr val="414B56"/>
                  </a:solidFill>
                  <a:latin typeface="Arial" pitchFamily="34" charset="0"/>
                  <a:cs typeface="Arial" pitchFamily="34" charset="0"/>
                </a:rPr>
                <a:t>Pocket 4</a:t>
              </a:r>
              <a:endParaRPr lang="en-US" sz="700" dirty="0">
                <a:solidFill>
                  <a:srgbClr val="414B5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ight Arrow 100">
              <a:extLst>
                <a:ext uri="{FF2B5EF4-FFF2-40B4-BE49-F238E27FC236}">
                  <a16:creationId xmlns:a16="http://schemas.microsoft.com/office/drawing/2014/main" id="{84450BBA-3B2C-EB9C-FE55-17F67C1E529E}"/>
                </a:ext>
              </a:extLst>
            </p:cNvPr>
            <p:cNvSpPr/>
            <p:nvPr/>
          </p:nvSpPr>
          <p:spPr>
            <a:xfrm>
              <a:off x="1106209" y="3151564"/>
              <a:ext cx="218908" cy="196375"/>
            </a:xfrm>
            <a:prstGeom prst="rightArrow">
              <a:avLst/>
            </a:prstGeom>
            <a:solidFill>
              <a:srgbClr val="81DEFF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08D161-D121-F93C-4DD3-3B7F36756BB5}"/>
                </a:ext>
              </a:extLst>
            </p:cNvPr>
            <p:cNvSpPr txBox="1"/>
            <p:nvPr/>
          </p:nvSpPr>
          <p:spPr>
            <a:xfrm>
              <a:off x="61850" y="3153516"/>
              <a:ext cx="1093926" cy="200055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pPr algn="r"/>
              <a:r>
                <a:rPr lang="en-US" sz="700" b="1" dirty="0">
                  <a:solidFill>
                    <a:srgbClr val="414B56"/>
                  </a:solidFill>
                  <a:latin typeface="Arial" pitchFamily="34" charset="0"/>
                  <a:cs typeface="Arial" pitchFamily="34" charset="0"/>
                </a:rPr>
                <a:t>Pocket 3</a:t>
              </a:r>
              <a:endParaRPr lang="en-US" sz="700" dirty="0">
                <a:solidFill>
                  <a:srgbClr val="414B5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ight Arrow 102">
              <a:extLst>
                <a:ext uri="{FF2B5EF4-FFF2-40B4-BE49-F238E27FC236}">
                  <a16:creationId xmlns:a16="http://schemas.microsoft.com/office/drawing/2014/main" id="{366A11EF-17E0-1503-0E26-1DB7F26D23D4}"/>
                </a:ext>
              </a:extLst>
            </p:cNvPr>
            <p:cNvSpPr/>
            <p:nvPr/>
          </p:nvSpPr>
          <p:spPr>
            <a:xfrm>
              <a:off x="1104469" y="3716430"/>
              <a:ext cx="218908" cy="196375"/>
            </a:xfrm>
            <a:prstGeom prst="rightArrow">
              <a:avLst/>
            </a:prstGeom>
            <a:solidFill>
              <a:srgbClr val="81DEFF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0CBA80-C762-4EED-622D-6E75EEF43E1E}"/>
                </a:ext>
              </a:extLst>
            </p:cNvPr>
            <p:cNvSpPr txBox="1"/>
            <p:nvPr/>
          </p:nvSpPr>
          <p:spPr>
            <a:xfrm>
              <a:off x="60111" y="3718381"/>
              <a:ext cx="1093926" cy="200055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pPr algn="r"/>
              <a:r>
                <a:rPr lang="en-US" sz="700" b="1" dirty="0">
                  <a:solidFill>
                    <a:srgbClr val="414B56"/>
                  </a:solidFill>
                  <a:latin typeface="Arial" pitchFamily="34" charset="0"/>
                  <a:cs typeface="Arial" pitchFamily="34" charset="0"/>
                </a:rPr>
                <a:t>Pocket 2</a:t>
              </a:r>
              <a:endParaRPr lang="en-US" sz="700" dirty="0">
                <a:solidFill>
                  <a:srgbClr val="414B5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4" name="Picture 73" descr="A screenshot of a lottery ticket&#10;&#10;AI-generated content may be incorrect.">
            <a:extLst>
              <a:ext uri="{FF2B5EF4-FFF2-40B4-BE49-F238E27FC236}">
                <a16:creationId xmlns:a16="http://schemas.microsoft.com/office/drawing/2014/main" id="{312DD22F-A764-7C2E-C497-2413844F2A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50" y="1711771"/>
            <a:ext cx="671499" cy="775953"/>
          </a:xfrm>
          <a:prstGeom prst="rect">
            <a:avLst/>
          </a:prstGeom>
        </p:spPr>
      </p:pic>
      <p:pic>
        <p:nvPicPr>
          <p:cNvPr id="107" name="Picture 106" descr="A poster for a lottery game&#10;&#10;AI-generated content may be incorrect.">
            <a:extLst>
              <a:ext uri="{FF2B5EF4-FFF2-40B4-BE49-F238E27FC236}">
                <a16:creationId xmlns:a16="http://schemas.microsoft.com/office/drawing/2014/main" id="{1B817431-1EE4-88B7-9491-0086DA681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51" y="1721499"/>
            <a:ext cx="651347" cy="1037572"/>
          </a:xfrm>
          <a:prstGeom prst="rect">
            <a:avLst/>
          </a:prstGeom>
        </p:spPr>
      </p:pic>
      <p:pic>
        <p:nvPicPr>
          <p:cNvPr id="58" name="Picture 57" descr="A poster for a crossword puzzle game&#10;&#10;Description automatically generated">
            <a:extLst>
              <a:ext uri="{FF2B5EF4-FFF2-40B4-BE49-F238E27FC236}">
                <a16:creationId xmlns:a16="http://schemas.microsoft.com/office/drawing/2014/main" id="{4EDAFA55-762A-0AB5-2818-6D95D14A2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63" y="1714696"/>
            <a:ext cx="652465" cy="1063079"/>
          </a:xfrm>
          <a:prstGeom prst="rect">
            <a:avLst/>
          </a:prstGeom>
        </p:spPr>
      </p:pic>
      <p:pic>
        <p:nvPicPr>
          <p:cNvPr id="108" name="Picture 107" descr="A poster for a casino&#10;&#10;AI-generated content may be incorrect.">
            <a:extLst>
              <a:ext uri="{FF2B5EF4-FFF2-40B4-BE49-F238E27FC236}">
                <a16:creationId xmlns:a16="http://schemas.microsoft.com/office/drawing/2014/main" id="{CB8E5B94-BCFE-A0B6-968D-182BD9DEEA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2061726"/>
            <a:ext cx="636650" cy="1081275"/>
          </a:xfrm>
          <a:prstGeom prst="rect">
            <a:avLst/>
          </a:prstGeom>
        </p:spPr>
      </p:pic>
      <p:pic>
        <p:nvPicPr>
          <p:cNvPr id="110" name="Picture 109" descr="A poster of a game&#10;&#10;AI-generated content may be incorrect.">
            <a:extLst>
              <a:ext uri="{FF2B5EF4-FFF2-40B4-BE49-F238E27FC236}">
                <a16:creationId xmlns:a16="http://schemas.microsoft.com/office/drawing/2014/main" id="{F1FC715B-DD43-EA95-84D2-F99061DCAA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27" y="1706365"/>
            <a:ext cx="892428" cy="936114"/>
          </a:xfrm>
          <a:prstGeom prst="rect">
            <a:avLst/>
          </a:prstGeom>
        </p:spPr>
      </p:pic>
      <p:pic>
        <p:nvPicPr>
          <p:cNvPr id="23" name="Picture 22" descr="A poster with a picture of gold nuggets&#10;&#10;AI-generated content may be incorrect.">
            <a:extLst>
              <a:ext uri="{FF2B5EF4-FFF2-40B4-BE49-F238E27FC236}">
                <a16:creationId xmlns:a16="http://schemas.microsoft.com/office/drawing/2014/main" id="{D5FC4510-5178-22DD-FC77-FBF1C7F27B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3" y="1714408"/>
            <a:ext cx="545593" cy="1180098"/>
          </a:xfrm>
          <a:prstGeom prst="rect">
            <a:avLst/>
          </a:prstGeom>
        </p:spPr>
      </p:pic>
      <p:pic>
        <p:nvPicPr>
          <p:cNvPr id="35" name="Picture 34" descr="A poster of a game&#10;&#10;AI-generated content may be incorrect.">
            <a:extLst>
              <a:ext uri="{FF2B5EF4-FFF2-40B4-BE49-F238E27FC236}">
                <a16:creationId xmlns:a16="http://schemas.microsoft.com/office/drawing/2014/main" id="{5706C5F7-2919-A581-7E07-913A2F7CD2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38" y="1705061"/>
            <a:ext cx="896948" cy="112118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79B0485-A494-8976-E3D9-7921F532D8F5}"/>
              </a:ext>
            </a:extLst>
          </p:cNvPr>
          <p:cNvGrpSpPr/>
          <p:nvPr/>
        </p:nvGrpSpPr>
        <p:grpSpPr>
          <a:xfrm>
            <a:off x="967435" y="2010008"/>
            <a:ext cx="1565796" cy="883589"/>
            <a:chOff x="939475" y="1999552"/>
            <a:chExt cx="1457881" cy="70011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DB73230-C158-B3CD-FC72-F2D6FC79E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9475" y="2021307"/>
              <a:ext cx="787000" cy="678364"/>
            </a:xfrm>
            <a:prstGeom prst="rect">
              <a:avLst/>
            </a:prstGeom>
          </p:spPr>
        </p:pic>
        <p:pic>
          <p:nvPicPr>
            <p:cNvPr id="22" name="Picture 21" descr="A bingo card with numbers and symbols&#10;&#10;AI-generated content may be incorrect.">
              <a:extLst>
                <a:ext uri="{FF2B5EF4-FFF2-40B4-BE49-F238E27FC236}">
                  <a16:creationId xmlns:a16="http://schemas.microsoft.com/office/drawing/2014/main" id="{B13517BD-F434-FD33-7C38-631A4A52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810" y="1999552"/>
              <a:ext cx="791546" cy="68384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F344D8-C12E-0722-B4FC-0454E6CF89C9}"/>
              </a:ext>
            </a:extLst>
          </p:cNvPr>
          <p:cNvGrpSpPr/>
          <p:nvPr/>
        </p:nvGrpSpPr>
        <p:grpSpPr>
          <a:xfrm>
            <a:off x="1666527" y="2353893"/>
            <a:ext cx="817654" cy="2056883"/>
            <a:chOff x="3487466" y="3393994"/>
            <a:chExt cx="681657" cy="1782710"/>
          </a:xfrm>
        </p:grpSpPr>
        <p:pic>
          <p:nvPicPr>
            <p:cNvPr id="47" name="Picture 46" descr="A poster with a lotto game&#10;&#10;AI-generated content may be incorrect.">
              <a:extLst>
                <a:ext uri="{FF2B5EF4-FFF2-40B4-BE49-F238E27FC236}">
                  <a16:creationId xmlns:a16="http://schemas.microsoft.com/office/drawing/2014/main" id="{929C278D-1812-799A-D68B-EAD412C6E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478" y="3393994"/>
              <a:ext cx="646645" cy="1317033"/>
            </a:xfrm>
            <a:prstGeom prst="rect">
              <a:avLst/>
            </a:prstGeom>
          </p:spPr>
        </p:pic>
        <p:pic>
          <p:nvPicPr>
            <p:cNvPr id="46" name="Picture 45" descr="A screen shot of a game&#10;&#10;AI-generated content may be incorrect.">
              <a:extLst>
                <a:ext uri="{FF2B5EF4-FFF2-40B4-BE49-F238E27FC236}">
                  <a16:creationId xmlns:a16="http://schemas.microsoft.com/office/drawing/2014/main" id="{C7C2C478-424E-EB2B-D300-2D7FBBEC4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466" y="3865206"/>
              <a:ext cx="652312" cy="131149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DFA84C7-40AD-866F-4739-4152000F8708}"/>
              </a:ext>
            </a:extLst>
          </p:cNvPr>
          <p:cNvGrpSpPr/>
          <p:nvPr/>
        </p:nvGrpSpPr>
        <p:grpSpPr>
          <a:xfrm>
            <a:off x="976852" y="2348136"/>
            <a:ext cx="731135" cy="2073324"/>
            <a:chOff x="969818" y="2363768"/>
            <a:chExt cx="731135" cy="2073324"/>
          </a:xfrm>
        </p:grpSpPr>
        <p:pic>
          <p:nvPicPr>
            <p:cNvPr id="39" name="Picture 38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5A7E50B9-1D08-73F1-E7CD-378DAADC3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34" y="2363768"/>
              <a:ext cx="729310" cy="1244740"/>
            </a:xfrm>
            <a:prstGeom prst="rect">
              <a:avLst/>
            </a:prstGeom>
          </p:spPr>
        </p:pic>
        <p:pic>
          <p:nvPicPr>
            <p:cNvPr id="40" name="Picture 39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8027B739-B62B-2681-C8CC-BAF302C9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813" y="2683685"/>
              <a:ext cx="730140" cy="1288593"/>
            </a:xfrm>
            <a:prstGeom prst="rect">
              <a:avLst/>
            </a:prstGeom>
          </p:spPr>
        </p:pic>
        <p:pic>
          <p:nvPicPr>
            <p:cNvPr id="42" name="Picture 41" descr="A poster with colorful text&#10;&#10;AI-generated content may be incorrect.">
              <a:extLst>
                <a:ext uri="{FF2B5EF4-FFF2-40B4-BE49-F238E27FC236}">
                  <a16:creationId xmlns:a16="http://schemas.microsoft.com/office/drawing/2014/main" id="{52096B4B-29B1-080D-59AF-F8937F95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8" y="3105260"/>
              <a:ext cx="722196" cy="133183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7F9D08D-9C62-257D-1BF7-DABC0C8F19F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093" y="1712190"/>
            <a:ext cx="795267" cy="1615545"/>
          </a:xfrm>
          <a:prstGeom prst="rect">
            <a:avLst/>
          </a:prstGeom>
        </p:spPr>
      </p:pic>
      <p:pic>
        <p:nvPicPr>
          <p:cNvPr id="68" name="Picture 67" descr="A board game with symbols&#10;&#10;Description automatically generated">
            <a:extLst>
              <a:ext uri="{FF2B5EF4-FFF2-40B4-BE49-F238E27FC236}">
                <a16:creationId xmlns:a16="http://schemas.microsoft.com/office/drawing/2014/main" id="{5580ACC4-D054-5A61-0BD8-071DB01300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66" y="2249013"/>
            <a:ext cx="788908" cy="1480078"/>
          </a:xfrm>
          <a:prstGeom prst="rect">
            <a:avLst/>
          </a:prstGeom>
        </p:spPr>
      </p:pic>
      <p:pic>
        <p:nvPicPr>
          <p:cNvPr id="96" name="Picture 95" descr="A person looking at a city&#10;&#10;Description automatically generated">
            <a:extLst>
              <a:ext uri="{FF2B5EF4-FFF2-40B4-BE49-F238E27FC236}">
                <a16:creationId xmlns:a16="http://schemas.microsoft.com/office/drawing/2014/main" id="{94575E78-90F3-F645-DFE5-0DFB4E8F37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79" y="2895538"/>
            <a:ext cx="795267" cy="15132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74AF71B-9F2F-5DEC-874A-4A69E3023F8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5586" y="1719057"/>
            <a:ext cx="775576" cy="856844"/>
          </a:xfrm>
          <a:prstGeom prst="rect">
            <a:avLst/>
          </a:prstGeom>
        </p:spPr>
      </p:pic>
      <p:pic>
        <p:nvPicPr>
          <p:cNvPr id="65" name="Picture 64" descr="A card with flowers and crossword puzzle&#10;&#10;AI-generated content may be incorrect.">
            <a:extLst>
              <a:ext uri="{FF2B5EF4-FFF2-40B4-BE49-F238E27FC236}">
                <a16:creationId xmlns:a16="http://schemas.microsoft.com/office/drawing/2014/main" id="{E06CD4FF-61EB-3F45-23B6-E09FBDDED0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44" y="2054615"/>
            <a:ext cx="650943" cy="1020615"/>
          </a:xfrm>
          <a:prstGeom prst="rect">
            <a:avLst/>
          </a:prstGeom>
        </p:spPr>
      </p:pic>
      <p:pic>
        <p:nvPicPr>
          <p:cNvPr id="55" name="Picture 54" descr="A screen shot of a game&#10;&#10;AI-generated content may be incorrect.">
            <a:extLst>
              <a:ext uri="{FF2B5EF4-FFF2-40B4-BE49-F238E27FC236}">
                <a16:creationId xmlns:a16="http://schemas.microsoft.com/office/drawing/2014/main" id="{1DD21AF2-F98C-B807-56B1-4CB2D5734E9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87" y="2312336"/>
            <a:ext cx="750742" cy="2102790"/>
          </a:xfrm>
          <a:prstGeom prst="rect">
            <a:avLst/>
          </a:prstGeom>
        </p:spPr>
      </p:pic>
      <p:pic>
        <p:nvPicPr>
          <p:cNvPr id="102" name="Picture 101" descr="A screenshot of a casino game&#10;&#10;Description automatically generated">
            <a:extLst>
              <a:ext uri="{FF2B5EF4-FFF2-40B4-BE49-F238E27FC236}">
                <a16:creationId xmlns:a16="http://schemas.microsoft.com/office/drawing/2014/main" id="{6E9271F2-E9A3-0794-40AE-54B53F26888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02" y="2306963"/>
            <a:ext cx="769466" cy="2109526"/>
          </a:xfrm>
          <a:prstGeom prst="rect">
            <a:avLst/>
          </a:prstGeom>
        </p:spPr>
      </p:pic>
      <p:pic>
        <p:nvPicPr>
          <p:cNvPr id="104" name="Picture 103" descr="A screenshot of a game&#10;&#10;AI-generated content may be incorrect.">
            <a:extLst>
              <a:ext uri="{FF2B5EF4-FFF2-40B4-BE49-F238E27FC236}">
                <a16:creationId xmlns:a16="http://schemas.microsoft.com/office/drawing/2014/main" id="{5BAB5832-8760-BB6E-5410-603323EE6D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83" y="2309962"/>
            <a:ext cx="793136" cy="2104504"/>
          </a:xfrm>
          <a:prstGeom prst="rect">
            <a:avLst/>
          </a:prstGeom>
        </p:spPr>
      </p:pic>
      <p:pic>
        <p:nvPicPr>
          <p:cNvPr id="53" name="Picture 52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719B03B1-B664-BABF-FDC8-DC013EE8A31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81739" y="2315040"/>
            <a:ext cx="782445" cy="210648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E20ED8FB-E53F-3EFF-3303-882315DD271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39146" y="2116971"/>
            <a:ext cx="769466" cy="2321452"/>
          </a:xfrm>
          <a:prstGeom prst="rect">
            <a:avLst/>
          </a:prstGeom>
        </p:spPr>
      </p:pic>
      <p:pic>
        <p:nvPicPr>
          <p:cNvPr id="76" name="Picture 75" descr="A poster for a candy game&#10;&#10;AI-generated content may be incorrect.">
            <a:extLst>
              <a:ext uri="{FF2B5EF4-FFF2-40B4-BE49-F238E27FC236}">
                <a16:creationId xmlns:a16="http://schemas.microsoft.com/office/drawing/2014/main" id="{F5BC56EA-D239-D82C-807F-474FDFFF7E1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29" y="1726821"/>
            <a:ext cx="637067" cy="760369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C72FD795-627E-7B66-D3B7-B915F0368787}"/>
              </a:ext>
            </a:extLst>
          </p:cNvPr>
          <p:cNvGrpSpPr/>
          <p:nvPr/>
        </p:nvGrpSpPr>
        <p:grpSpPr>
          <a:xfrm>
            <a:off x="6372752" y="1707740"/>
            <a:ext cx="1192815" cy="886697"/>
            <a:chOff x="6836893" y="876448"/>
            <a:chExt cx="1192815" cy="886697"/>
          </a:xfrm>
        </p:grpSpPr>
        <p:pic>
          <p:nvPicPr>
            <p:cNvPr id="78" name="Picture 77" descr="A colorful flyer with palm trees and birds&#10;&#10;AI-generated content may be incorrect.">
              <a:extLst>
                <a:ext uri="{FF2B5EF4-FFF2-40B4-BE49-F238E27FC236}">
                  <a16:creationId xmlns:a16="http://schemas.microsoft.com/office/drawing/2014/main" id="{F1E9E64B-F3A8-8DE3-5990-341411574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893" y="876519"/>
              <a:ext cx="724478" cy="882256"/>
            </a:xfrm>
            <a:prstGeom prst="rect">
              <a:avLst/>
            </a:prstGeom>
          </p:spPr>
        </p:pic>
        <p:pic>
          <p:nvPicPr>
            <p:cNvPr id="77" name="Picture 76" descr="A poster with a truck and pumpkins&#10;&#10;AI-generated content may be incorrect.">
              <a:extLst>
                <a:ext uri="{FF2B5EF4-FFF2-40B4-BE49-F238E27FC236}">
                  <a16:creationId xmlns:a16="http://schemas.microsoft.com/office/drawing/2014/main" id="{7D7B56D4-0F03-022E-48F7-02AB660DB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444" y="876448"/>
              <a:ext cx="773264" cy="886697"/>
            </a:xfrm>
            <a:prstGeom prst="rect">
              <a:avLst/>
            </a:prstGeom>
          </p:spPr>
        </p:pic>
      </p:grpSp>
      <p:pic>
        <p:nvPicPr>
          <p:cNvPr id="89" name="Picture 88" descr="A close-up of a card game&#10;&#10;AI-generated content may be incorrect.">
            <a:extLst>
              <a:ext uri="{FF2B5EF4-FFF2-40B4-BE49-F238E27FC236}">
                <a16:creationId xmlns:a16="http://schemas.microsoft.com/office/drawing/2014/main" id="{1DE2C78F-B076-6050-1178-FE483176494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76" y="1709759"/>
            <a:ext cx="773264" cy="1402786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677CF5FC-AD12-933B-D51C-5DE76B79BE77}"/>
              </a:ext>
            </a:extLst>
          </p:cNvPr>
          <p:cNvGrpSpPr/>
          <p:nvPr/>
        </p:nvGrpSpPr>
        <p:grpSpPr>
          <a:xfrm>
            <a:off x="5749453" y="2258912"/>
            <a:ext cx="774080" cy="2158825"/>
            <a:chOff x="6543002" y="2348884"/>
            <a:chExt cx="774080" cy="2158825"/>
          </a:xfrm>
        </p:grpSpPr>
        <p:pic>
          <p:nvPicPr>
            <p:cNvPr id="72" name="Picture 71" descr="A screenshot of a game&#10;&#10;AI-generated content may be incorrect.">
              <a:extLst>
                <a:ext uri="{FF2B5EF4-FFF2-40B4-BE49-F238E27FC236}">
                  <a16:creationId xmlns:a16="http://schemas.microsoft.com/office/drawing/2014/main" id="{0D4B5824-AC75-1B56-89D0-C3033549A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002" y="2348884"/>
              <a:ext cx="774080" cy="1545781"/>
            </a:xfrm>
            <a:prstGeom prst="rect">
              <a:avLst/>
            </a:prstGeom>
          </p:spPr>
        </p:pic>
        <p:pic>
          <p:nvPicPr>
            <p:cNvPr id="73" name="Picture 72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6F64AE07-199B-EA22-C1C9-EE939678C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735" y="2969939"/>
              <a:ext cx="768025" cy="1537770"/>
            </a:xfrm>
            <a:prstGeom prst="rect">
              <a:avLst/>
            </a:prstGeom>
          </p:spPr>
        </p:pic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FF0621E2-5770-63BC-7D5E-9300344284A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505076" y="2317098"/>
            <a:ext cx="754622" cy="1158196"/>
          </a:xfrm>
          <a:prstGeom prst="rect">
            <a:avLst/>
          </a:prstGeom>
        </p:spPr>
      </p:pic>
      <p:pic>
        <p:nvPicPr>
          <p:cNvPr id="100" name="Picture 99" descr="A close up of a game&#10;&#10;AI-generated content may be incorrect.">
            <a:extLst>
              <a:ext uri="{FF2B5EF4-FFF2-40B4-BE49-F238E27FC236}">
                <a16:creationId xmlns:a16="http://schemas.microsoft.com/office/drawing/2014/main" id="{E84A2F12-7311-1AF7-F83B-6DA0C8BA414B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15" y="2086103"/>
            <a:ext cx="792430" cy="232401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14F9B62-229D-6FF1-DEAA-9D8A8BE80D7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10800000">
            <a:off x="6444581" y="3132450"/>
            <a:ext cx="962121" cy="13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2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9" name="Group 1148">
            <a:extLst>
              <a:ext uri="{FF2B5EF4-FFF2-40B4-BE49-F238E27FC236}">
                <a16:creationId xmlns:a16="http://schemas.microsoft.com/office/drawing/2014/main" id="{E1C8DD2B-F452-9E3E-BC28-353E488F5EDB}"/>
              </a:ext>
            </a:extLst>
          </p:cNvPr>
          <p:cNvGrpSpPr/>
          <p:nvPr/>
        </p:nvGrpSpPr>
        <p:grpSpPr>
          <a:xfrm>
            <a:off x="868805" y="1633884"/>
            <a:ext cx="7232650" cy="3212198"/>
            <a:chOff x="868805" y="1633884"/>
            <a:chExt cx="7232650" cy="3212198"/>
          </a:xfrm>
        </p:grpSpPr>
        <p:grpSp>
          <p:nvGrpSpPr>
            <p:cNvPr id="1150" name="Group 1149">
              <a:extLst>
                <a:ext uri="{FF2B5EF4-FFF2-40B4-BE49-F238E27FC236}">
                  <a16:creationId xmlns:a16="http://schemas.microsoft.com/office/drawing/2014/main" id="{0BAC4503-4A47-B291-4816-43CB32291858}"/>
                </a:ext>
              </a:extLst>
            </p:cNvPr>
            <p:cNvGrpSpPr/>
            <p:nvPr/>
          </p:nvGrpSpPr>
          <p:grpSpPr>
            <a:xfrm>
              <a:off x="918614" y="1633884"/>
              <a:ext cx="7130865" cy="2824309"/>
              <a:chOff x="1431244" y="1963342"/>
              <a:chExt cx="6853873" cy="2824309"/>
            </a:xfrm>
            <a:solidFill>
              <a:srgbClr val="81DEFF"/>
            </a:solidFill>
          </p:grpSpPr>
          <p:sp>
            <p:nvSpPr>
              <p:cNvPr id="1152" name="Rectangle 1151">
                <a:extLst>
                  <a:ext uri="{FF2B5EF4-FFF2-40B4-BE49-F238E27FC236}">
                    <a16:creationId xmlns:a16="http://schemas.microsoft.com/office/drawing/2014/main" id="{201CC730-590E-3056-A30A-FECEE3A3031C}"/>
                  </a:ext>
                </a:extLst>
              </p:cNvPr>
              <p:cNvSpPr/>
              <p:nvPr/>
            </p:nvSpPr>
            <p:spPr>
              <a:xfrm>
                <a:off x="1437718" y="1995897"/>
                <a:ext cx="6847399" cy="2791754"/>
              </a:xfrm>
              <a:prstGeom prst="rect">
                <a:avLst/>
              </a:prstGeom>
              <a:grpFill/>
              <a:ln w="1016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53" name="Straight Connector 1152">
                <a:extLst>
                  <a:ext uri="{FF2B5EF4-FFF2-40B4-BE49-F238E27FC236}">
                    <a16:creationId xmlns:a16="http://schemas.microsoft.com/office/drawing/2014/main" id="{D8B7A967-C56D-AD72-7519-C02E97FD6ED3}"/>
                  </a:ext>
                </a:extLst>
              </p:cNvPr>
              <p:cNvCxnSpPr/>
              <p:nvPr/>
            </p:nvCxnSpPr>
            <p:spPr>
              <a:xfrm>
                <a:off x="3718946" y="1995897"/>
                <a:ext cx="0" cy="2739574"/>
              </a:xfrm>
              <a:prstGeom prst="line">
                <a:avLst/>
              </a:prstGeom>
              <a:grpFill/>
              <a:ln w="1524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77B6C41E-4E95-F609-F5BD-BFB2EAA14FFF}"/>
                  </a:ext>
                </a:extLst>
              </p:cNvPr>
              <p:cNvCxnSpPr/>
              <p:nvPr/>
            </p:nvCxnSpPr>
            <p:spPr>
              <a:xfrm>
                <a:off x="1479990" y="2963883"/>
                <a:ext cx="6805127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50B2C75E-D56C-20DC-A2D2-5F022D071854}"/>
                  </a:ext>
                </a:extLst>
              </p:cNvPr>
              <p:cNvCxnSpPr/>
              <p:nvPr/>
            </p:nvCxnSpPr>
            <p:spPr>
              <a:xfrm>
                <a:off x="1431244" y="3513422"/>
                <a:ext cx="6805127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6" name="Straight Connector 1155">
                <a:extLst>
                  <a:ext uri="{FF2B5EF4-FFF2-40B4-BE49-F238E27FC236}">
                    <a16:creationId xmlns:a16="http://schemas.microsoft.com/office/drawing/2014/main" id="{FFB5CA29-13E3-9138-92B9-41C6B6F82AB0}"/>
                  </a:ext>
                </a:extLst>
              </p:cNvPr>
              <p:cNvCxnSpPr/>
              <p:nvPr/>
            </p:nvCxnSpPr>
            <p:spPr>
              <a:xfrm>
                <a:off x="1479990" y="4098157"/>
                <a:ext cx="6805127" cy="0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Straight Connector 1156">
                <a:extLst>
                  <a:ext uri="{FF2B5EF4-FFF2-40B4-BE49-F238E27FC236}">
                    <a16:creationId xmlns:a16="http://schemas.microsoft.com/office/drawing/2014/main" id="{947FB338-20F2-A434-D86D-3C0EF3552F3B}"/>
                  </a:ext>
                </a:extLst>
              </p:cNvPr>
              <p:cNvCxnSpPr/>
              <p:nvPr/>
            </p:nvCxnSpPr>
            <p:spPr>
              <a:xfrm>
                <a:off x="6002071" y="1963342"/>
                <a:ext cx="0" cy="2772129"/>
              </a:xfrm>
              <a:prstGeom prst="line">
                <a:avLst/>
              </a:prstGeom>
              <a:grpFill/>
              <a:ln w="1524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1" name="TextBox 1150">
              <a:extLst>
                <a:ext uri="{FF2B5EF4-FFF2-40B4-BE49-F238E27FC236}">
                  <a16:creationId xmlns:a16="http://schemas.microsoft.com/office/drawing/2014/main" id="{11DBC985-78D7-76E7-61B6-82CE8E71E96A}"/>
                </a:ext>
              </a:extLst>
            </p:cNvPr>
            <p:cNvSpPr txBox="1"/>
            <p:nvPr/>
          </p:nvSpPr>
          <p:spPr>
            <a:xfrm>
              <a:off x="868805" y="4476750"/>
              <a:ext cx="7232650" cy="369332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1"/>
                  </a:solidFill>
                </a:rPr>
                <a:t>Display Strip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SCRATCH &amp; WIN DISPLAY CASE PLANOGRAM</a:t>
            </a:r>
            <a:br>
              <a:rPr lang="en-CA" sz="1800" dirty="0"/>
            </a:br>
            <a:r>
              <a:rPr lang="en-CA" sz="1400" dirty="0"/>
              <a:t>3-Part </a:t>
            </a:r>
            <a:r>
              <a:rPr lang="en-CA" sz="1400" spc="45" dirty="0"/>
              <a:t>Built-In Display Case Planogram</a:t>
            </a:r>
            <a:endParaRPr lang="en-C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764" y="481714"/>
            <a:ext cx="46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003DA5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Shoppers Drug Mart | September 2025</a:t>
            </a:r>
          </a:p>
          <a:p>
            <a:endParaRPr lang="en-CA" sz="900" dirty="0">
              <a:solidFill>
                <a:srgbClr val="003DA5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3" descr="C:\Users\kmacintyre\Desktop\1024px-Shoppers_Drug_Mart_logo.svg[1].png">
            <a:extLst>
              <a:ext uri="{FF2B5EF4-FFF2-40B4-BE49-F238E27FC236}">
                <a16:creationId xmlns:a16="http://schemas.microsoft.com/office/drawing/2014/main" id="{B0A2D279-6282-EF06-DBBB-2C23E45C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0" y="610098"/>
            <a:ext cx="1513968" cy="3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F6EB03-3118-5C22-7EB3-0CA9E31F6A87}"/>
              </a:ext>
            </a:extLst>
          </p:cNvPr>
          <p:cNvSpPr txBox="1"/>
          <p:nvPr/>
        </p:nvSpPr>
        <p:spPr>
          <a:xfrm>
            <a:off x="385897" y="4809061"/>
            <a:ext cx="5205314" cy="1671752"/>
          </a:xfrm>
          <a:prstGeom prst="rect">
            <a:avLst/>
          </a:prstGeom>
          <a:noFill/>
        </p:spPr>
        <p:txBody>
          <a:bodyPr wrap="square" lIns="101103" tIns="50552" rIns="101103" bIns="50552" rtlCol="0">
            <a:spAutoFit/>
          </a:bodyPr>
          <a:lstStyle/>
          <a:p>
            <a:r>
              <a:rPr lang="en-US" sz="1200" b="1" dirty="0">
                <a:latin typeface="Foco" panose="020B0504050202020203" pitchFamily="34" charset="0"/>
                <a:cs typeface="Arial" pitchFamily="34" charset="0"/>
              </a:rPr>
              <a:t>Tips for Sales Success:       </a:t>
            </a:r>
            <a:r>
              <a:rPr lang="en-US" sz="1200" dirty="0">
                <a:latin typeface="Foco" panose="020B0504050202020203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Organize your tray as shown – it’s designed to give more space to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b="1" dirty="0">
                <a:latin typeface="Foco" panose="020B0504050202020203" pitchFamily="34" charset="0"/>
                <a:cs typeface="Arial" pitchFamily="34" charset="0"/>
              </a:rPr>
              <a:t>Merchandize your high-value tickets closest to the cash register.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Do not put anything on top of the display case, especially covering high-value tickets.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Leave some pockets empty so that you can allow the ticket visuals to show when overlapped.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Always keep your case fully merchandised.</a:t>
            </a:r>
          </a:p>
          <a:p>
            <a:pPr marL="171450" indent="-171450">
              <a:spcBef>
                <a:spcPts val="600"/>
              </a:spcBef>
              <a:buFontTx/>
              <a:buChar char="̸"/>
            </a:pPr>
            <a:r>
              <a:rPr lang="en-US" sz="1000" dirty="0">
                <a:latin typeface="Foco" panose="020B0504050202020203" pitchFamily="34" charset="0"/>
                <a:cs typeface="Arial" pitchFamily="34" charset="0"/>
              </a:rPr>
              <a:t>Prevent out-of-stocks – call Hotline to place an emergency order between call days if needed.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853F32-C597-DD4A-84C4-100C5597B701}"/>
              </a:ext>
            </a:extLst>
          </p:cNvPr>
          <p:cNvGrpSpPr/>
          <p:nvPr/>
        </p:nvGrpSpPr>
        <p:grpSpPr>
          <a:xfrm>
            <a:off x="5656536" y="5168509"/>
            <a:ext cx="3135276" cy="905362"/>
            <a:chOff x="5185146" y="5398847"/>
            <a:chExt cx="3717297" cy="1251943"/>
          </a:xfrm>
          <a:gradFill>
            <a:gsLst>
              <a:gs pos="0">
                <a:srgbClr val="02BBE6"/>
              </a:gs>
              <a:gs pos="50000">
                <a:srgbClr val="02BBE6"/>
              </a:gs>
              <a:gs pos="100000">
                <a:srgbClr val="02BBE6"/>
              </a:gs>
            </a:gsLst>
            <a:lin ang="5400000" scaled="0"/>
          </a:gradFill>
        </p:grpSpPr>
        <p:sp>
          <p:nvSpPr>
            <p:cNvPr id="10" name="Rounded Rectangle 28">
              <a:extLst>
                <a:ext uri="{FF2B5EF4-FFF2-40B4-BE49-F238E27FC236}">
                  <a16:creationId xmlns:a16="http://schemas.microsoft.com/office/drawing/2014/main" id="{B8792FC1-D7FF-5FC8-6A79-DCCAB070B3D5}"/>
                </a:ext>
              </a:extLst>
            </p:cNvPr>
            <p:cNvSpPr/>
            <p:nvPr/>
          </p:nvSpPr>
          <p:spPr>
            <a:xfrm>
              <a:off x="5185146" y="5398847"/>
              <a:ext cx="3717297" cy="1251943"/>
            </a:xfrm>
            <a:prstGeom prst="roundRect">
              <a:avLst/>
            </a:prstGeom>
            <a:grpFill/>
            <a:ln>
              <a:solidFill>
                <a:srgbClr val="02BBE6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Foco" panose="020B0504050202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223672-8935-EB81-363F-90F4CB4A3BD6}"/>
                </a:ext>
              </a:extLst>
            </p:cNvPr>
            <p:cNvSpPr/>
            <p:nvPr/>
          </p:nvSpPr>
          <p:spPr>
            <a:xfrm>
              <a:off x="5332034" y="5573235"/>
              <a:ext cx="3464261" cy="654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REMINDER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oco" panose="020B0504050202020203" pitchFamily="34" charset="0"/>
                  <a:cs typeface="Arial" pitchFamily="34" charset="0"/>
                </a:rPr>
                <a:t>An empty case means lost sales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3A1B2F-6615-69DD-0379-280239681183}"/>
              </a:ext>
            </a:extLst>
          </p:cNvPr>
          <p:cNvGrpSpPr/>
          <p:nvPr/>
        </p:nvGrpSpPr>
        <p:grpSpPr>
          <a:xfrm>
            <a:off x="3429345" y="2307215"/>
            <a:ext cx="2115566" cy="219978"/>
            <a:chOff x="3833951" y="2682290"/>
            <a:chExt cx="2115566" cy="21997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C61741-A021-E35E-A401-F8F68D741908}"/>
                </a:ext>
              </a:extLst>
            </p:cNvPr>
            <p:cNvSpPr/>
            <p:nvPr/>
          </p:nvSpPr>
          <p:spPr>
            <a:xfrm>
              <a:off x="3833951" y="2685444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171274-9982-4774-02E7-C47E35359813}"/>
                </a:ext>
              </a:extLst>
            </p:cNvPr>
            <p:cNvSpPr/>
            <p:nvPr/>
          </p:nvSpPr>
          <p:spPr>
            <a:xfrm>
              <a:off x="4904454" y="2683530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2EC0A1-1E7B-D7FE-6569-E9972E8DE484}"/>
                </a:ext>
              </a:extLst>
            </p:cNvPr>
            <p:cNvSpPr/>
            <p:nvPr/>
          </p:nvSpPr>
          <p:spPr>
            <a:xfrm>
              <a:off x="4352723" y="2682290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442BFE-C757-62E4-2454-54C198EC5A96}"/>
                </a:ext>
              </a:extLst>
            </p:cNvPr>
            <p:cNvSpPr/>
            <p:nvPr/>
          </p:nvSpPr>
          <p:spPr>
            <a:xfrm>
              <a:off x="5461927" y="2686845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FCDC42-22AC-4C3E-5086-CF15F400CDBF}"/>
              </a:ext>
            </a:extLst>
          </p:cNvPr>
          <p:cNvGrpSpPr/>
          <p:nvPr/>
        </p:nvGrpSpPr>
        <p:grpSpPr>
          <a:xfrm>
            <a:off x="3429631" y="2829502"/>
            <a:ext cx="2115566" cy="219978"/>
            <a:chOff x="3833951" y="2682290"/>
            <a:chExt cx="2115566" cy="21997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8D7FEA-9D6A-F812-CCE7-17AC69057FB9}"/>
                </a:ext>
              </a:extLst>
            </p:cNvPr>
            <p:cNvSpPr/>
            <p:nvPr/>
          </p:nvSpPr>
          <p:spPr>
            <a:xfrm>
              <a:off x="3833951" y="2685444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7FB821-BE6D-EE4B-6FFD-19AE1C343CEC}"/>
                </a:ext>
              </a:extLst>
            </p:cNvPr>
            <p:cNvSpPr/>
            <p:nvPr/>
          </p:nvSpPr>
          <p:spPr>
            <a:xfrm>
              <a:off x="4904454" y="2683530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8EC30D3-99C9-8CE4-C666-8AF74987926C}"/>
                </a:ext>
              </a:extLst>
            </p:cNvPr>
            <p:cNvSpPr/>
            <p:nvPr/>
          </p:nvSpPr>
          <p:spPr>
            <a:xfrm>
              <a:off x="4352723" y="2682290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46E5AF-EA2C-879E-8053-A0F25A0F813B}"/>
                </a:ext>
              </a:extLst>
            </p:cNvPr>
            <p:cNvSpPr/>
            <p:nvPr/>
          </p:nvSpPr>
          <p:spPr>
            <a:xfrm>
              <a:off x="5461927" y="2686845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6F7E4A-3552-BB97-A643-DE97C3A83839}"/>
              </a:ext>
            </a:extLst>
          </p:cNvPr>
          <p:cNvCxnSpPr/>
          <p:nvPr/>
        </p:nvCxnSpPr>
        <p:spPr>
          <a:xfrm>
            <a:off x="1895033" y="3317266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0FA964-23AF-CE28-D4A2-C3A9F3178FDB}"/>
              </a:ext>
            </a:extLst>
          </p:cNvPr>
          <p:cNvCxnSpPr/>
          <p:nvPr/>
        </p:nvCxnSpPr>
        <p:spPr>
          <a:xfrm>
            <a:off x="1595915" y="3907591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F89307-6659-D2C3-2FA0-6B0C51B2CEE1}"/>
              </a:ext>
            </a:extLst>
          </p:cNvPr>
          <p:cNvCxnSpPr/>
          <p:nvPr/>
        </p:nvCxnSpPr>
        <p:spPr>
          <a:xfrm>
            <a:off x="1895037" y="3906949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752DA1-0A51-8A43-171F-117171984930}"/>
              </a:ext>
            </a:extLst>
          </p:cNvPr>
          <p:cNvCxnSpPr/>
          <p:nvPr/>
        </p:nvCxnSpPr>
        <p:spPr>
          <a:xfrm>
            <a:off x="2541187" y="3907129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87D508-325D-40F2-8C49-0394A9FD8519}"/>
              </a:ext>
            </a:extLst>
          </p:cNvPr>
          <p:cNvCxnSpPr/>
          <p:nvPr/>
        </p:nvCxnSpPr>
        <p:spPr>
          <a:xfrm>
            <a:off x="2546075" y="3314913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35F1CD-BB69-3CC7-0992-E7DCD8C5509C}"/>
              </a:ext>
            </a:extLst>
          </p:cNvPr>
          <p:cNvGrpSpPr/>
          <p:nvPr/>
        </p:nvGrpSpPr>
        <p:grpSpPr>
          <a:xfrm>
            <a:off x="949199" y="2625525"/>
            <a:ext cx="2280160" cy="583346"/>
            <a:chOff x="1328095" y="2914910"/>
            <a:chExt cx="2280160" cy="58334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8E2408E-581D-F0B1-821D-C57B1D8E9BA8}"/>
                </a:ext>
              </a:extLst>
            </p:cNvPr>
            <p:cNvSpPr/>
            <p:nvPr/>
          </p:nvSpPr>
          <p:spPr>
            <a:xfrm>
              <a:off x="2886627" y="3153850"/>
              <a:ext cx="721628" cy="33853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$3</a:t>
              </a:r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Crossword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A782A05-E334-8D56-4BF9-DBF3BA5D7DD5}"/>
                </a:ext>
              </a:extLst>
            </p:cNvPr>
            <p:cNvSpPr/>
            <p:nvPr/>
          </p:nvSpPr>
          <p:spPr>
            <a:xfrm>
              <a:off x="1823522" y="2914910"/>
              <a:ext cx="662316" cy="33853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$2</a:t>
              </a: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Blackjack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DD99A9D-660E-31DE-47F4-7AA26D384F03}"/>
                </a:ext>
              </a:extLst>
            </p:cNvPr>
            <p:cNvSpPr/>
            <p:nvPr/>
          </p:nvSpPr>
          <p:spPr>
            <a:xfrm>
              <a:off x="1328095" y="3159722"/>
              <a:ext cx="721628" cy="33853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$2</a:t>
              </a: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Crossword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AD6F78D-7E0D-D22A-FCE9-1E5AF73CFDBE}"/>
                </a:ext>
              </a:extLst>
            </p:cNvPr>
            <p:cNvSpPr/>
            <p:nvPr/>
          </p:nvSpPr>
          <p:spPr>
            <a:xfrm>
              <a:off x="2384829" y="3123072"/>
              <a:ext cx="474766" cy="33853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$2 </a:t>
              </a: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Bingo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78586F-B943-93F1-A6A5-6B9165F05B47}"/>
                </a:ext>
              </a:extLst>
            </p:cNvPr>
            <p:cNvCxnSpPr/>
            <p:nvPr/>
          </p:nvCxnSpPr>
          <p:spPr>
            <a:xfrm>
              <a:off x="1904795" y="3206592"/>
              <a:ext cx="476655" cy="0"/>
            </a:xfrm>
            <a:prstGeom prst="line">
              <a:avLst/>
            </a:prstGeom>
            <a:ln w="19050"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B0CAD6CD-E949-E79B-44D4-D037DB2C197F}"/>
              </a:ext>
            </a:extLst>
          </p:cNvPr>
          <p:cNvSpPr/>
          <p:nvPr/>
        </p:nvSpPr>
        <p:spPr>
          <a:xfrm>
            <a:off x="1183638" y="3371107"/>
            <a:ext cx="300039" cy="215423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pPr algn="ctr"/>
            <a:r>
              <a:rPr lang="en-US" sz="800" b="1" dirty="0">
                <a:latin typeface="Arial" pitchFamily="34" charset="0"/>
                <a:cs typeface="Arial" pitchFamily="34" charset="0"/>
              </a:rPr>
              <a:t>$3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B50BFF-F591-9E49-6F28-D4EF98CFE400}"/>
              </a:ext>
            </a:extLst>
          </p:cNvPr>
          <p:cNvSpPr/>
          <p:nvPr/>
        </p:nvSpPr>
        <p:spPr>
          <a:xfrm>
            <a:off x="2498345" y="3355538"/>
            <a:ext cx="780939" cy="461645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pPr algn="ctr"/>
            <a:r>
              <a:rPr lang="en-US" sz="800" b="1" dirty="0">
                <a:latin typeface="Arial" pitchFamily="34" charset="0"/>
                <a:cs typeface="Arial" pitchFamily="34" charset="0"/>
              </a:rPr>
              <a:t>$3</a:t>
            </a:r>
          </a:p>
          <a:p>
            <a:pPr algn="ctr"/>
            <a:r>
              <a:rPr lang="en-US" sz="800" b="1" dirty="0">
                <a:latin typeface="Arial" pitchFamily="34" charset="0"/>
                <a:cs typeface="Arial" pitchFamily="34" charset="0"/>
              </a:rPr>
              <a:t>Lucky Lines</a:t>
            </a:r>
          </a:p>
          <a:p>
            <a:pPr algn="ctr"/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706F1F-21E1-55CB-F41E-DE2EC34C5182}"/>
              </a:ext>
            </a:extLst>
          </p:cNvPr>
          <p:cNvSpPr/>
          <p:nvPr/>
        </p:nvSpPr>
        <p:spPr>
          <a:xfrm>
            <a:off x="1980112" y="3393102"/>
            <a:ext cx="487590" cy="215423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US" sz="800" b="1" i="1" dirty="0">
                <a:latin typeface="Arial" pitchFamily="34" charset="0"/>
                <a:cs typeface="Arial" pitchFamily="34" charset="0"/>
              </a:rPr>
              <a:t>empty</a:t>
            </a: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E4D0F1E8-1B79-86CB-2ADE-46F449B07A1B}"/>
              </a:ext>
            </a:extLst>
          </p:cNvPr>
          <p:cNvGrpSpPr/>
          <p:nvPr/>
        </p:nvGrpSpPr>
        <p:grpSpPr>
          <a:xfrm>
            <a:off x="-443386" y="2307215"/>
            <a:ext cx="1265578" cy="1855076"/>
            <a:chOff x="60111" y="2619190"/>
            <a:chExt cx="1265578" cy="1855076"/>
          </a:xfrm>
        </p:grpSpPr>
        <p:sp>
          <p:nvSpPr>
            <p:cNvPr id="1029" name="Right Arrow 96">
              <a:extLst>
                <a:ext uri="{FF2B5EF4-FFF2-40B4-BE49-F238E27FC236}">
                  <a16:creationId xmlns:a16="http://schemas.microsoft.com/office/drawing/2014/main" id="{4D28BB52-8B47-32B4-90D6-B2E9EEDD0485}"/>
                </a:ext>
              </a:extLst>
            </p:cNvPr>
            <p:cNvSpPr/>
            <p:nvPr/>
          </p:nvSpPr>
          <p:spPr>
            <a:xfrm>
              <a:off x="1106781" y="4272261"/>
              <a:ext cx="218908" cy="196375"/>
            </a:xfrm>
            <a:prstGeom prst="rightArrow">
              <a:avLst/>
            </a:prstGeom>
            <a:solidFill>
              <a:srgbClr val="81DEFF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ABE1E821-0233-6635-E72C-3E934756092F}"/>
                </a:ext>
              </a:extLst>
            </p:cNvPr>
            <p:cNvSpPr txBox="1"/>
            <p:nvPr/>
          </p:nvSpPr>
          <p:spPr>
            <a:xfrm>
              <a:off x="62422" y="4274211"/>
              <a:ext cx="1093926" cy="200055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pPr algn="r"/>
              <a:r>
                <a:rPr lang="en-US" sz="700" b="1" dirty="0">
                  <a:solidFill>
                    <a:srgbClr val="414B56"/>
                  </a:solidFill>
                  <a:latin typeface="Arial" pitchFamily="34" charset="0"/>
                  <a:cs typeface="Arial" pitchFamily="34" charset="0"/>
                </a:rPr>
                <a:t>Pocket 1</a:t>
              </a:r>
              <a:endParaRPr lang="en-US" sz="700" dirty="0">
                <a:solidFill>
                  <a:srgbClr val="414B5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ight Arrow 98">
              <a:extLst>
                <a:ext uri="{FF2B5EF4-FFF2-40B4-BE49-F238E27FC236}">
                  <a16:creationId xmlns:a16="http://schemas.microsoft.com/office/drawing/2014/main" id="{4AD59EFD-4928-66B3-AAEE-C0B6B32398D2}"/>
                </a:ext>
              </a:extLst>
            </p:cNvPr>
            <p:cNvSpPr/>
            <p:nvPr/>
          </p:nvSpPr>
          <p:spPr>
            <a:xfrm>
              <a:off x="1106209" y="2619190"/>
              <a:ext cx="218908" cy="196375"/>
            </a:xfrm>
            <a:prstGeom prst="rightArrow">
              <a:avLst/>
            </a:prstGeom>
            <a:solidFill>
              <a:srgbClr val="81DEFF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46E51728-0B8C-DE45-66AD-91C225FC00F1}"/>
                </a:ext>
              </a:extLst>
            </p:cNvPr>
            <p:cNvSpPr txBox="1"/>
            <p:nvPr/>
          </p:nvSpPr>
          <p:spPr>
            <a:xfrm>
              <a:off x="61850" y="2621141"/>
              <a:ext cx="1093926" cy="200055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pPr algn="r"/>
              <a:r>
                <a:rPr lang="en-US" sz="700" b="1" dirty="0">
                  <a:solidFill>
                    <a:srgbClr val="414B56"/>
                  </a:solidFill>
                  <a:latin typeface="Arial" pitchFamily="34" charset="0"/>
                  <a:cs typeface="Arial" pitchFamily="34" charset="0"/>
                </a:rPr>
                <a:t>Pocket 4</a:t>
              </a:r>
              <a:endParaRPr lang="en-US" sz="700" dirty="0">
                <a:solidFill>
                  <a:srgbClr val="414B5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ight Arrow 100">
              <a:extLst>
                <a:ext uri="{FF2B5EF4-FFF2-40B4-BE49-F238E27FC236}">
                  <a16:creationId xmlns:a16="http://schemas.microsoft.com/office/drawing/2014/main" id="{C8831251-A59E-6AA4-8754-9DB4136EAC90}"/>
                </a:ext>
              </a:extLst>
            </p:cNvPr>
            <p:cNvSpPr/>
            <p:nvPr/>
          </p:nvSpPr>
          <p:spPr>
            <a:xfrm>
              <a:off x="1106209" y="3151564"/>
              <a:ext cx="218908" cy="196375"/>
            </a:xfrm>
            <a:prstGeom prst="rightArrow">
              <a:avLst/>
            </a:prstGeom>
            <a:solidFill>
              <a:srgbClr val="81DEFF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C7FD24AE-13D9-2A72-F24A-036F0EDBE706}"/>
                </a:ext>
              </a:extLst>
            </p:cNvPr>
            <p:cNvSpPr txBox="1"/>
            <p:nvPr/>
          </p:nvSpPr>
          <p:spPr>
            <a:xfrm>
              <a:off x="61850" y="3153516"/>
              <a:ext cx="1093926" cy="200055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pPr algn="r"/>
              <a:r>
                <a:rPr lang="en-US" sz="700" b="1" dirty="0">
                  <a:solidFill>
                    <a:srgbClr val="414B56"/>
                  </a:solidFill>
                  <a:latin typeface="Arial" pitchFamily="34" charset="0"/>
                  <a:cs typeface="Arial" pitchFamily="34" charset="0"/>
                </a:rPr>
                <a:t>Pocket 3</a:t>
              </a:r>
              <a:endParaRPr lang="en-US" sz="700" dirty="0">
                <a:solidFill>
                  <a:srgbClr val="414B5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ight Arrow 102">
              <a:extLst>
                <a:ext uri="{FF2B5EF4-FFF2-40B4-BE49-F238E27FC236}">
                  <a16:creationId xmlns:a16="http://schemas.microsoft.com/office/drawing/2014/main" id="{779AF6AC-15F5-3FFD-935F-15DFEBA06E32}"/>
                </a:ext>
              </a:extLst>
            </p:cNvPr>
            <p:cNvSpPr/>
            <p:nvPr/>
          </p:nvSpPr>
          <p:spPr>
            <a:xfrm>
              <a:off x="1104469" y="3716430"/>
              <a:ext cx="218908" cy="196375"/>
            </a:xfrm>
            <a:prstGeom prst="rightArrow">
              <a:avLst/>
            </a:prstGeom>
            <a:solidFill>
              <a:srgbClr val="81DEFF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47A92CF2-1698-B2B0-3A4C-172024FA49F4}"/>
                </a:ext>
              </a:extLst>
            </p:cNvPr>
            <p:cNvSpPr txBox="1"/>
            <p:nvPr/>
          </p:nvSpPr>
          <p:spPr>
            <a:xfrm>
              <a:off x="60111" y="3718381"/>
              <a:ext cx="1093926" cy="200055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pPr algn="r"/>
              <a:r>
                <a:rPr lang="en-US" sz="700" b="1" dirty="0">
                  <a:solidFill>
                    <a:srgbClr val="414B56"/>
                  </a:solidFill>
                  <a:latin typeface="Arial" pitchFamily="34" charset="0"/>
                  <a:cs typeface="Arial" pitchFamily="34" charset="0"/>
                </a:rPr>
                <a:t>Pocket 2</a:t>
              </a:r>
              <a:endParaRPr lang="en-US" sz="700" dirty="0">
                <a:solidFill>
                  <a:srgbClr val="414B5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1" name="Group 1130">
            <a:extLst>
              <a:ext uri="{FF2B5EF4-FFF2-40B4-BE49-F238E27FC236}">
                <a16:creationId xmlns:a16="http://schemas.microsoft.com/office/drawing/2014/main" id="{8A535D04-9BD6-FC03-B19C-E8B5F387F258}"/>
              </a:ext>
            </a:extLst>
          </p:cNvPr>
          <p:cNvGrpSpPr/>
          <p:nvPr/>
        </p:nvGrpSpPr>
        <p:grpSpPr>
          <a:xfrm>
            <a:off x="1186431" y="3860654"/>
            <a:ext cx="1926320" cy="461645"/>
            <a:chOff x="1186431" y="3860654"/>
            <a:chExt cx="1926320" cy="461645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57A065C0-19D8-32E5-D51A-EC6308B71038}"/>
                </a:ext>
              </a:extLst>
            </p:cNvPr>
            <p:cNvSpPr/>
            <p:nvPr/>
          </p:nvSpPr>
          <p:spPr>
            <a:xfrm>
              <a:off x="2602719" y="3860654"/>
              <a:ext cx="510032" cy="461645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$5</a:t>
              </a: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Set for</a:t>
              </a: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Life</a:t>
              </a:r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BED5AEDC-FC8D-316F-ECC7-0832A2035378}"/>
                </a:ext>
              </a:extLst>
            </p:cNvPr>
            <p:cNvSpPr/>
            <p:nvPr/>
          </p:nvSpPr>
          <p:spPr>
            <a:xfrm>
              <a:off x="2063327" y="3976196"/>
              <a:ext cx="300082" cy="21544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$5</a:t>
              </a:r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BD9B1C31-4BBD-2F41-8FA3-93893B53DA9B}"/>
                </a:ext>
              </a:extLst>
            </p:cNvPr>
            <p:cNvSpPr/>
            <p:nvPr/>
          </p:nvSpPr>
          <p:spPr>
            <a:xfrm>
              <a:off x="1186431" y="3978203"/>
              <a:ext cx="300083" cy="21544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$3</a:t>
              </a:r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DD76FDF4-A4ED-1DA1-429A-58A9E7E54A7B}"/>
                </a:ext>
              </a:extLst>
            </p:cNvPr>
            <p:cNvSpPr/>
            <p:nvPr/>
          </p:nvSpPr>
          <p:spPr>
            <a:xfrm>
              <a:off x="1598565" y="3976691"/>
              <a:ext cx="300083" cy="21544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$3</a:t>
              </a:r>
            </a:p>
          </p:txBody>
        </p:sp>
      </p:grp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490EC764-5670-E771-5780-3D0D50984587}"/>
              </a:ext>
            </a:extLst>
          </p:cNvPr>
          <p:cNvGrpSpPr/>
          <p:nvPr/>
        </p:nvGrpSpPr>
        <p:grpSpPr>
          <a:xfrm>
            <a:off x="3453562" y="3838763"/>
            <a:ext cx="1975310" cy="548091"/>
            <a:chOff x="3855252" y="4126298"/>
            <a:chExt cx="1975310" cy="548091"/>
          </a:xfrm>
        </p:grpSpPr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6630BFF9-27FA-CD07-4B48-5C15195104EA}"/>
                </a:ext>
              </a:extLst>
            </p:cNvPr>
            <p:cNvSpPr/>
            <p:nvPr/>
          </p:nvSpPr>
          <p:spPr>
            <a:xfrm>
              <a:off x="4940291" y="4335855"/>
              <a:ext cx="429881" cy="33853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$20</a:t>
              </a:r>
              <a:br>
                <a:rPr lang="en-US" sz="800" b="1" dirty="0">
                  <a:latin typeface="Arial" pitchFamily="34" charset="0"/>
                  <a:cs typeface="Arial" pitchFamily="34" charset="0"/>
                </a:rPr>
              </a:br>
              <a:r>
                <a:rPr lang="en-US" sz="800" b="1" dirty="0">
                  <a:latin typeface="Arial" pitchFamily="34" charset="0"/>
                  <a:cs typeface="Arial" pitchFamily="34" charset="0"/>
                </a:rPr>
                <a:t>Wide</a:t>
              </a:r>
            </a:p>
          </p:txBody>
        </p:sp>
        <p:sp>
          <p:nvSpPr>
            <p:cNvPr id="1060" name="Rectangle 1059">
              <a:extLst>
                <a:ext uri="{FF2B5EF4-FFF2-40B4-BE49-F238E27FC236}">
                  <a16:creationId xmlns:a16="http://schemas.microsoft.com/office/drawing/2014/main" id="{357338C7-6484-FE62-B8F7-1BDD1117B878}"/>
                </a:ext>
              </a:extLst>
            </p:cNvPr>
            <p:cNvSpPr/>
            <p:nvPr/>
          </p:nvSpPr>
          <p:spPr>
            <a:xfrm>
              <a:off x="4378736" y="4282139"/>
              <a:ext cx="357747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$10</a:t>
              </a:r>
            </a:p>
          </p:txBody>
        </p: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1FB9B22D-978D-B56F-17A4-546E2674759E}"/>
                </a:ext>
              </a:extLst>
            </p:cNvPr>
            <p:cNvSpPr/>
            <p:nvPr/>
          </p:nvSpPr>
          <p:spPr>
            <a:xfrm>
              <a:off x="3855252" y="4283712"/>
              <a:ext cx="35774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$10</a:t>
              </a:r>
            </a:p>
          </p:txBody>
        </p:sp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0B4259ED-9790-1518-0AB0-BCF43A8BFAA3}"/>
                </a:ext>
              </a:extLst>
            </p:cNvPr>
            <p:cNvSpPr/>
            <p:nvPr/>
          </p:nvSpPr>
          <p:spPr>
            <a:xfrm>
              <a:off x="5472816" y="4279271"/>
              <a:ext cx="35774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$30</a:t>
              </a:r>
              <a:endParaRPr lang="en-US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56705E66-31BC-4FB1-6BDF-5235FBBF3F2C}"/>
                </a:ext>
              </a:extLst>
            </p:cNvPr>
            <p:cNvSpPr/>
            <p:nvPr/>
          </p:nvSpPr>
          <p:spPr>
            <a:xfrm>
              <a:off x="4958706" y="4126298"/>
              <a:ext cx="357747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$20</a:t>
              </a:r>
            </a:p>
          </p:txBody>
        </p:sp>
      </p:grp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D6EE4B26-3CC4-DF9A-6F2C-0C5AC2A1E944}"/>
              </a:ext>
            </a:extLst>
          </p:cNvPr>
          <p:cNvCxnSpPr/>
          <p:nvPr/>
        </p:nvCxnSpPr>
        <p:spPr>
          <a:xfrm>
            <a:off x="3853146" y="3316013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E6ED69B8-5511-0B42-1F08-BD45123FD288}"/>
              </a:ext>
            </a:extLst>
          </p:cNvPr>
          <p:cNvCxnSpPr/>
          <p:nvPr/>
        </p:nvCxnSpPr>
        <p:spPr>
          <a:xfrm>
            <a:off x="4493470" y="3319956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>
            <a:extLst>
              <a:ext uri="{FF2B5EF4-FFF2-40B4-BE49-F238E27FC236}">
                <a16:creationId xmlns:a16="http://schemas.microsoft.com/office/drawing/2014/main" id="{F31C1A5B-18F0-2DB8-36CB-8E44C58A3116}"/>
              </a:ext>
            </a:extLst>
          </p:cNvPr>
          <p:cNvCxnSpPr/>
          <p:nvPr/>
        </p:nvCxnSpPr>
        <p:spPr>
          <a:xfrm>
            <a:off x="5012295" y="3317109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E8E911AA-0A52-0631-750E-63241E1834E8}"/>
              </a:ext>
            </a:extLst>
          </p:cNvPr>
          <p:cNvCxnSpPr/>
          <p:nvPr/>
        </p:nvCxnSpPr>
        <p:spPr>
          <a:xfrm>
            <a:off x="3862343" y="3906239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>
            <a:extLst>
              <a:ext uri="{FF2B5EF4-FFF2-40B4-BE49-F238E27FC236}">
                <a16:creationId xmlns:a16="http://schemas.microsoft.com/office/drawing/2014/main" id="{D4048C48-33FD-1EE7-649B-B7280C105CB3}"/>
              </a:ext>
            </a:extLst>
          </p:cNvPr>
          <p:cNvCxnSpPr/>
          <p:nvPr/>
        </p:nvCxnSpPr>
        <p:spPr>
          <a:xfrm>
            <a:off x="4464744" y="3901147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1964BA6B-7D4C-919D-4B1A-4046F39CCCD1}"/>
              </a:ext>
            </a:extLst>
          </p:cNvPr>
          <p:cNvCxnSpPr/>
          <p:nvPr/>
        </p:nvCxnSpPr>
        <p:spPr>
          <a:xfrm>
            <a:off x="5018350" y="3901867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F3CF445F-C963-F889-383F-E8B68DF812AB}"/>
              </a:ext>
            </a:extLst>
          </p:cNvPr>
          <p:cNvCxnSpPr/>
          <p:nvPr/>
        </p:nvCxnSpPr>
        <p:spPr>
          <a:xfrm>
            <a:off x="4508116" y="4068842"/>
            <a:ext cx="476655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D3373697-E8E0-1B3D-2E75-99FB7C747A27}"/>
              </a:ext>
            </a:extLst>
          </p:cNvPr>
          <p:cNvGrpSpPr/>
          <p:nvPr/>
        </p:nvGrpSpPr>
        <p:grpSpPr>
          <a:xfrm>
            <a:off x="5810096" y="3317088"/>
            <a:ext cx="2115566" cy="338534"/>
            <a:chOff x="3833951" y="2588553"/>
            <a:chExt cx="2115566" cy="338534"/>
          </a:xfrm>
        </p:grpSpPr>
        <p:sp>
          <p:nvSpPr>
            <p:cNvPr id="1084" name="Rectangle 1083">
              <a:extLst>
                <a:ext uri="{FF2B5EF4-FFF2-40B4-BE49-F238E27FC236}">
                  <a16:creationId xmlns:a16="http://schemas.microsoft.com/office/drawing/2014/main" id="{D2198020-3C8A-F6A6-380B-925A9D7AEEB3}"/>
                </a:ext>
              </a:extLst>
            </p:cNvPr>
            <p:cNvSpPr/>
            <p:nvPr/>
          </p:nvSpPr>
          <p:spPr>
            <a:xfrm>
              <a:off x="3833951" y="2588553"/>
              <a:ext cx="474766" cy="33853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$3</a:t>
              </a: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Bingo</a:t>
              </a:r>
            </a:p>
          </p:txBody>
        </p:sp>
        <p:sp>
          <p:nvSpPr>
            <p:cNvPr id="1085" name="Rectangle 1084">
              <a:extLst>
                <a:ext uri="{FF2B5EF4-FFF2-40B4-BE49-F238E27FC236}">
                  <a16:creationId xmlns:a16="http://schemas.microsoft.com/office/drawing/2014/main" id="{740FA135-6270-0F52-8C40-2993DF0FF923}"/>
                </a:ext>
              </a:extLst>
            </p:cNvPr>
            <p:cNvSpPr/>
            <p:nvPr/>
          </p:nvSpPr>
          <p:spPr>
            <a:xfrm>
              <a:off x="4904454" y="2683530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  <p:sp>
          <p:nvSpPr>
            <p:cNvPr id="1086" name="Rectangle 1085">
              <a:extLst>
                <a:ext uri="{FF2B5EF4-FFF2-40B4-BE49-F238E27FC236}">
                  <a16:creationId xmlns:a16="http://schemas.microsoft.com/office/drawing/2014/main" id="{65D68B9B-7A27-EF1F-610E-DCA2E67A4A5F}"/>
                </a:ext>
              </a:extLst>
            </p:cNvPr>
            <p:cNvSpPr/>
            <p:nvPr/>
          </p:nvSpPr>
          <p:spPr>
            <a:xfrm>
              <a:off x="4352723" y="2682290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B2C547DE-37FD-6A79-179D-83876BE57762}"/>
                </a:ext>
              </a:extLst>
            </p:cNvPr>
            <p:cNvSpPr/>
            <p:nvPr/>
          </p:nvSpPr>
          <p:spPr>
            <a:xfrm>
              <a:off x="5461927" y="2686845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</p:grpSp>
      <p:grpSp>
        <p:nvGrpSpPr>
          <p:cNvPr id="1093" name="Group 1092">
            <a:extLst>
              <a:ext uri="{FF2B5EF4-FFF2-40B4-BE49-F238E27FC236}">
                <a16:creationId xmlns:a16="http://schemas.microsoft.com/office/drawing/2014/main" id="{C0603D82-2144-94C9-17E3-A9783A051D4D}"/>
              </a:ext>
            </a:extLst>
          </p:cNvPr>
          <p:cNvGrpSpPr/>
          <p:nvPr/>
        </p:nvGrpSpPr>
        <p:grpSpPr>
          <a:xfrm>
            <a:off x="5828673" y="2830510"/>
            <a:ext cx="2093534" cy="219978"/>
            <a:chOff x="3833951" y="2682290"/>
            <a:chExt cx="2093534" cy="219978"/>
          </a:xfrm>
        </p:grpSpPr>
        <p:sp>
          <p:nvSpPr>
            <p:cNvPr id="1094" name="Rectangle 1093">
              <a:extLst>
                <a:ext uri="{FF2B5EF4-FFF2-40B4-BE49-F238E27FC236}">
                  <a16:creationId xmlns:a16="http://schemas.microsoft.com/office/drawing/2014/main" id="{A0859F69-1E98-7D1C-E315-F0087C17EF07}"/>
                </a:ext>
              </a:extLst>
            </p:cNvPr>
            <p:cNvSpPr/>
            <p:nvPr/>
          </p:nvSpPr>
          <p:spPr>
            <a:xfrm>
              <a:off x="3833951" y="2685444"/>
              <a:ext cx="300038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dirty="0">
                  <a:latin typeface="Arial" pitchFamily="34" charset="0"/>
                  <a:cs typeface="Arial" pitchFamily="34" charset="0"/>
                </a:rPr>
                <a:t>$2</a:t>
              </a:r>
            </a:p>
          </p:txBody>
        </p:sp>
        <p:sp>
          <p:nvSpPr>
            <p:cNvPr id="1095" name="Rectangle 1094">
              <a:extLst>
                <a:ext uri="{FF2B5EF4-FFF2-40B4-BE49-F238E27FC236}">
                  <a16:creationId xmlns:a16="http://schemas.microsoft.com/office/drawing/2014/main" id="{EB85FE9B-86AC-933D-6CE5-442B189B407A}"/>
                </a:ext>
              </a:extLst>
            </p:cNvPr>
            <p:cNvSpPr/>
            <p:nvPr/>
          </p:nvSpPr>
          <p:spPr>
            <a:xfrm>
              <a:off x="4886094" y="2683530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  <p:sp>
          <p:nvSpPr>
            <p:cNvPr id="1096" name="Rectangle 1095">
              <a:extLst>
                <a:ext uri="{FF2B5EF4-FFF2-40B4-BE49-F238E27FC236}">
                  <a16:creationId xmlns:a16="http://schemas.microsoft.com/office/drawing/2014/main" id="{5BE884A4-17CF-8B71-3856-93BEFC8C9D01}"/>
                </a:ext>
              </a:extLst>
            </p:cNvPr>
            <p:cNvSpPr/>
            <p:nvPr/>
          </p:nvSpPr>
          <p:spPr>
            <a:xfrm>
              <a:off x="4352723" y="2682290"/>
              <a:ext cx="300038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dirty="0">
                  <a:latin typeface="Arial" pitchFamily="34" charset="0"/>
                  <a:cs typeface="Arial" pitchFamily="34" charset="0"/>
                </a:rPr>
                <a:t>$2</a:t>
              </a:r>
            </a:p>
          </p:txBody>
        </p:sp>
        <p:sp>
          <p:nvSpPr>
            <p:cNvPr id="1097" name="Rectangle 1096">
              <a:extLst>
                <a:ext uri="{FF2B5EF4-FFF2-40B4-BE49-F238E27FC236}">
                  <a16:creationId xmlns:a16="http://schemas.microsoft.com/office/drawing/2014/main" id="{74DE9A5A-2D01-CE37-CC3A-3939F9D17328}"/>
                </a:ext>
              </a:extLst>
            </p:cNvPr>
            <p:cNvSpPr/>
            <p:nvPr/>
          </p:nvSpPr>
          <p:spPr>
            <a:xfrm>
              <a:off x="5439895" y="2686845"/>
              <a:ext cx="487590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i="1" dirty="0">
                  <a:latin typeface="Arial" pitchFamily="34" charset="0"/>
                  <a:cs typeface="Arial" pitchFamily="34" charset="0"/>
                </a:rPr>
                <a:t>empty</a:t>
              </a:r>
            </a:p>
          </p:txBody>
        </p:sp>
      </p:grp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CB329807-2FD7-3050-1218-8CD8BB741264}"/>
              </a:ext>
            </a:extLst>
          </p:cNvPr>
          <p:cNvGrpSpPr/>
          <p:nvPr/>
        </p:nvGrpSpPr>
        <p:grpSpPr>
          <a:xfrm>
            <a:off x="5823411" y="2308223"/>
            <a:ext cx="1939030" cy="219978"/>
            <a:chOff x="3822935" y="2682290"/>
            <a:chExt cx="1939030" cy="219978"/>
          </a:xfrm>
        </p:grpSpPr>
        <p:sp>
          <p:nvSpPr>
            <p:cNvPr id="1099" name="Rectangle 1098">
              <a:extLst>
                <a:ext uri="{FF2B5EF4-FFF2-40B4-BE49-F238E27FC236}">
                  <a16:creationId xmlns:a16="http://schemas.microsoft.com/office/drawing/2014/main" id="{C79A6986-3D82-5259-9A72-11390853CC3B}"/>
                </a:ext>
              </a:extLst>
            </p:cNvPr>
            <p:cNvSpPr/>
            <p:nvPr/>
          </p:nvSpPr>
          <p:spPr>
            <a:xfrm>
              <a:off x="3822935" y="2685444"/>
              <a:ext cx="300038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dirty="0">
                  <a:latin typeface="Arial" pitchFamily="34" charset="0"/>
                  <a:cs typeface="Arial" pitchFamily="34" charset="0"/>
                </a:rPr>
                <a:t>$1</a:t>
              </a:r>
            </a:p>
          </p:txBody>
        </p:sp>
        <p:sp>
          <p:nvSpPr>
            <p:cNvPr id="1100" name="Rectangle 1099">
              <a:extLst>
                <a:ext uri="{FF2B5EF4-FFF2-40B4-BE49-F238E27FC236}">
                  <a16:creationId xmlns:a16="http://schemas.microsoft.com/office/drawing/2014/main" id="{C1757BD5-6279-EAFF-7BF8-4DB17B617A81}"/>
                </a:ext>
              </a:extLst>
            </p:cNvPr>
            <p:cNvSpPr/>
            <p:nvPr/>
          </p:nvSpPr>
          <p:spPr>
            <a:xfrm>
              <a:off x="4904454" y="2683530"/>
              <a:ext cx="300038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dirty="0">
                  <a:latin typeface="Arial" pitchFamily="34" charset="0"/>
                  <a:cs typeface="Arial" pitchFamily="34" charset="0"/>
                </a:rPr>
                <a:t>$2</a:t>
              </a: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3CC8CB5A-B7EF-0612-4AE6-8EC23C495B88}"/>
                </a:ext>
              </a:extLst>
            </p:cNvPr>
            <p:cNvSpPr/>
            <p:nvPr/>
          </p:nvSpPr>
          <p:spPr>
            <a:xfrm>
              <a:off x="4345380" y="2682290"/>
              <a:ext cx="300038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dirty="0">
                  <a:latin typeface="Arial" pitchFamily="34" charset="0"/>
                  <a:cs typeface="Arial" pitchFamily="34" charset="0"/>
                </a:rPr>
                <a:t>$1</a:t>
              </a:r>
            </a:p>
          </p:txBody>
        </p:sp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3B03F33C-058E-6565-EC93-2391EE76BFFB}"/>
                </a:ext>
              </a:extLst>
            </p:cNvPr>
            <p:cNvSpPr/>
            <p:nvPr/>
          </p:nvSpPr>
          <p:spPr>
            <a:xfrm>
              <a:off x="5461927" y="2686845"/>
              <a:ext cx="300038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dirty="0">
                  <a:latin typeface="Arial" pitchFamily="34" charset="0"/>
                  <a:cs typeface="Arial" pitchFamily="34" charset="0"/>
                </a:rPr>
                <a:t>$2</a:t>
              </a:r>
            </a:p>
          </p:txBody>
        </p:sp>
      </p:grpSp>
      <p:grpSp>
        <p:nvGrpSpPr>
          <p:cNvPr id="1103" name="Group 1102">
            <a:extLst>
              <a:ext uri="{FF2B5EF4-FFF2-40B4-BE49-F238E27FC236}">
                <a16:creationId xmlns:a16="http://schemas.microsoft.com/office/drawing/2014/main" id="{52287D41-2AEA-3858-4FFC-9855EC91EFDA}"/>
              </a:ext>
            </a:extLst>
          </p:cNvPr>
          <p:cNvGrpSpPr/>
          <p:nvPr/>
        </p:nvGrpSpPr>
        <p:grpSpPr>
          <a:xfrm>
            <a:off x="5834093" y="3992244"/>
            <a:ext cx="1985722" cy="219978"/>
            <a:chOff x="3833951" y="2682290"/>
            <a:chExt cx="1985722" cy="219978"/>
          </a:xfrm>
        </p:grpSpPr>
        <p:sp>
          <p:nvSpPr>
            <p:cNvPr id="1104" name="Rectangle 1103">
              <a:extLst>
                <a:ext uri="{FF2B5EF4-FFF2-40B4-BE49-F238E27FC236}">
                  <a16:creationId xmlns:a16="http://schemas.microsoft.com/office/drawing/2014/main" id="{28CBE530-3028-17DF-E179-CEA48FF29851}"/>
                </a:ext>
              </a:extLst>
            </p:cNvPr>
            <p:cNvSpPr/>
            <p:nvPr/>
          </p:nvSpPr>
          <p:spPr>
            <a:xfrm>
              <a:off x="3833951" y="2685444"/>
              <a:ext cx="300038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dirty="0">
                  <a:latin typeface="Arial" pitchFamily="34" charset="0"/>
                  <a:cs typeface="Arial" pitchFamily="34" charset="0"/>
                </a:rPr>
                <a:t>$5</a:t>
              </a:r>
            </a:p>
          </p:txBody>
        </p:sp>
        <p:sp>
          <p:nvSpPr>
            <p:cNvPr id="1105" name="Rectangle 1104">
              <a:extLst>
                <a:ext uri="{FF2B5EF4-FFF2-40B4-BE49-F238E27FC236}">
                  <a16:creationId xmlns:a16="http://schemas.microsoft.com/office/drawing/2014/main" id="{03171077-7DEB-107F-7F09-4C84488A435F}"/>
                </a:ext>
              </a:extLst>
            </p:cNvPr>
            <p:cNvSpPr/>
            <p:nvPr/>
          </p:nvSpPr>
          <p:spPr>
            <a:xfrm>
              <a:off x="4904454" y="2683530"/>
              <a:ext cx="35774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dirty="0">
                  <a:latin typeface="Arial" pitchFamily="34" charset="0"/>
                  <a:cs typeface="Arial" pitchFamily="34" charset="0"/>
                </a:rPr>
                <a:t>$10</a:t>
              </a:r>
            </a:p>
          </p:txBody>
        </p:sp>
        <p:sp>
          <p:nvSpPr>
            <p:cNvPr id="1106" name="Rectangle 1105">
              <a:extLst>
                <a:ext uri="{FF2B5EF4-FFF2-40B4-BE49-F238E27FC236}">
                  <a16:creationId xmlns:a16="http://schemas.microsoft.com/office/drawing/2014/main" id="{16335623-A488-7FDC-D3B7-860A60477A40}"/>
                </a:ext>
              </a:extLst>
            </p:cNvPr>
            <p:cNvSpPr/>
            <p:nvPr/>
          </p:nvSpPr>
          <p:spPr>
            <a:xfrm>
              <a:off x="4352723" y="2682290"/>
              <a:ext cx="300038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dirty="0">
                  <a:latin typeface="Arial" pitchFamily="34" charset="0"/>
                  <a:cs typeface="Arial" pitchFamily="34" charset="0"/>
                </a:rPr>
                <a:t>$5</a:t>
              </a:r>
            </a:p>
          </p:txBody>
        </p:sp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913AE1DD-686D-2EC7-0AEA-E38E5C77E0D9}"/>
                </a:ext>
              </a:extLst>
            </p:cNvPr>
            <p:cNvSpPr/>
            <p:nvPr/>
          </p:nvSpPr>
          <p:spPr>
            <a:xfrm>
              <a:off x="5461927" y="2686845"/>
              <a:ext cx="357746" cy="215423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sz="800" b="1" dirty="0">
                  <a:latin typeface="Arial" pitchFamily="34" charset="0"/>
                  <a:cs typeface="Arial" pitchFamily="34" charset="0"/>
                </a:rPr>
                <a:t>$20</a:t>
              </a:r>
            </a:p>
          </p:txBody>
        </p:sp>
      </p:grpSp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F8E6AD72-FD40-0E26-9C07-139A1B6E084C}"/>
              </a:ext>
            </a:extLst>
          </p:cNvPr>
          <p:cNvGrpSpPr/>
          <p:nvPr/>
        </p:nvGrpSpPr>
        <p:grpSpPr>
          <a:xfrm>
            <a:off x="3350829" y="3309459"/>
            <a:ext cx="2326476" cy="343089"/>
            <a:chOff x="3863135" y="2682290"/>
            <a:chExt cx="2326476" cy="343089"/>
          </a:xfrm>
        </p:grpSpPr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E2080D11-F24C-DA2A-2A9E-EB920486953F}"/>
                </a:ext>
              </a:extLst>
            </p:cNvPr>
            <p:cNvSpPr/>
            <p:nvPr/>
          </p:nvSpPr>
          <p:spPr>
            <a:xfrm>
              <a:off x="3863135" y="2685444"/>
              <a:ext cx="474766" cy="33853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$5</a:t>
              </a: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Bingo</a:t>
              </a:r>
            </a:p>
          </p:txBody>
        </p:sp>
        <p:sp>
          <p:nvSpPr>
            <p:cNvPr id="1110" name="Rectangle 1109">
              <a:extLst>
                <a:ext uri="{FF2B5EF4-FFF2-40B4-BE49-F238E27FC236}">
                  <a16:creationId xmlns:a16="http://schemas.microsoft.com/office/drawing/2014/main" id="{FEB87DD1-2B32-EC18-33EA-75A9661E9047}"/>
                </a:ext>
              </a:extLst>
            </p:cNvPr>
            <p:cNvSpPr/>
            <p:nvPr/>
          </p:nvSpPr>
          <p:spPr>
            <a:xfrm>
              <a:off x="5043735" y="2683530"/>
              <a:ext cx="474766" cy="33853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$10</a:t>
              </a: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Bingo</a:t>
              </a:r>
            </a:p>
          </p:txBody>
        </p:sp>
        <p:sp>
          <p:nvSpPr>
            <p:cNvPr id="1111" name="Rectangle 1110">
              <a:extLst>
                <a:ext uri="{FF2B5EF4-FFF2-40B4-BE49-F238E27FC236}">
                  <a16:creationId xmlns:a16="http://schemas.microsoft.com/office/drawing/2014/main" id="{55781AFB-8D61-0CCB-F12E-7533530ED0AA}"/>
                </a:ext>
              </a:extLst>
            </p:cNvPr>
            <p:cNvSpPr/>
            <p:nvPr/>
          </p:nvSpPr>
          <p:spPr>
            <a:xfrm>
              <a:off x="4329595" y="2682290"/>
              <a:ext cx="721628" cy="33853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$5</a:t>
              </a: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Crossword</a:t>
              </a:r>
            </a:p>
          </p:txBody>
        </p:sp>
        <p:sp>
          <p:nvSpPr>
            <p:cNvPr id="1112" name="Rectangle 1111">
              <a:extLst>
                <a:ext uri="{FF2B5EF4-FFF2-40B4-BE49-F238E27FC236}">
                  <a16:creationId xmlns:a16="http://schemas.microsoft.com/office/drawing/2014/main" id="{68C57BCF-7AB4-F01E-3EE7-87E9146F391D}"/>
                </a:ext>
              </a:extLst>
            </p:cNvPr>
            <p:cNvSpPr/>
            <p:nvPr/>
          </p:nvSpPr>
          <p:spPr>
            <a:xfrm>
              <a:off x="5467983" y="2686845"/>
              <a:ext cx="721628" cy="338534"/>
            </a:xfrm>
            <a:prstGeom prst="rect">
              <a:avLst/>
            </a:prstGeom>
          </p:spPr>
          <p:txBody>
            <a:bodyPr wrap="none" lIns="91418" tIns="45710" rIns="91418" bIns="4571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$10</a:t>
              </a: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Crossword</a:t>
              </a:r>
            </a:p>
          </p:txBody>
        </p:sp>
      </p:grpSp>
      <p:grpSp>
        <p:nvGrpSpPr>
          <p:cNvPr id="1139" name="Group 1138">
            <a:extLst>
              <a:ext uri="{FF2B5EF4-FFF2-40B4-BE49-F238E27FC236}">
                <a16:creationId xmlns:a16="http://schemas.microsoft.com/office/drawing/2014/main" id="{6991FF3D-E849-36FF-DADB-CED2C486F82F}"/>
              </a:ext>
            </a:extLst>
          </p:cNvPr>
          <p:cNvGrpSpPr/>
          <p:nvPr/>
        </p:nvGrpSpPr>
        <p:grpSpPr>
          <a:xfrm>
            <a:off x="1048831" y="2125150"/>
            <a:ext cx="2115566" cy="461645"/>
            <a:chOff x="1048831" y="2125150"/>
            <a:chExt cx="2115566" cy="46164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8C50E3-98E6-0AB1-E382-E397725A1681}"/>
                </a:ext>
              </a:extLst>
            </p:cNvPr>
            <p:cNvCxnSpPr/>
            <p:nvPr/>
          </p:nvCxnSpPr>
          <p:spPr>
            <a:xfrm>
              <a:off x="1616475" y="2217463"/>
              <a:ext cx="0" cy="34900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3" name="Group 1112">
              <a:extLst>
                <a:ext uri="{FF2B5EF4-FFF2-40B4-BE49-F238E27FC236}">
                  <a16:creationId xmlns:a16="http://schemas.microsoft.com/office/drawing/2014/main" id="{5E4AC087-358E-910B-BED1-4B598FFC3F7F}"/>
                </a:ext>
              </a:extLst>
            </p:cNvPr>
            <p:cNvGrpSpPr/>
            <p:nvPr/>
          </p:nvGrpSpPr>
          <p:grpSpPr>
            <a:xfrm>
              <a:off x="1048831" y="2125150"/>
              <a:ext cx="2115566" cy="461645"/>
              <a:chOff x="3833951" y="2497716"/>
              <a:chExt cx="2115566" cy="461645"/>
            </a:xfrm>
          </p:grpSpPr>
          <p:sp>
            <p:nvSpPr>
              <p:cNvPr id="1114" name="Rectangle 1113">
                <a:extLst>
                  <a:ext uri="{FF2B5EF4-FFF2-40B4-BE49-F238E27FC236}">
                    <a16:creationId xmlns:a16="http://schemas.microsoft.com/office/drawing/2014/main" id="{EF00EDF1-F520-95E1-BBF5-E5CB8BE6575D}"/>
                  </a:ext>
                </a:extLst>
              </p:cNvPr>
              <p:cNvSpPr/>
              <p:nvPr/>
            </p:nvSpPr>
            <p:spPr>
              <a:xfrm>
                <a:off x="3833951" y="2497716"/>
                <a:ext cx="441102" cy="461645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dirty="0">
                    <a:latin typeface="Arial" pitchFamily="34" charset="0"/>
                    <a:cs typeface="Arial" pitchFamily="34" charset="0"/>
                  </a:rPr>
                  <a:t>$1</a:t>
                </a:r>
              </a:p>
              <a:p>
                <a:r>
                  <a:rPr lang="en-US" sz="800" b="1" dirty="0">
                    <a:latin typeface="Arial" pitchFamily="34" charset="0"/>
                    <a:cs typeface="Arial" pitchFamily="34" charset="0"/>
                  </a:rPr>
                  <a:t>Gold</a:t>
                </a:r>
              </a:p>
              <a:p>
                <a:r>
                  <a:rPr lang="en-US" sz="800" b="1" dirty="0">
                    <a:latin typeface="Arial" pitchFamily="34" charset="0"/>
                    <a:cs typeface="Arial" pitchFamily="34" charset="0"/>
                  </a:rPr>
                  <a:t>Rush</a:t>
                </a:r>
              </a:p>
            </p:txBody>
          </p:sp>
          <p:sp>
            <p:nvSpPr>
              <p:cNvPr id="1115" name="Rectangle 1114">
                <a:extLst>
                  <a:ext uri="{FF2B5EF4-FFF2-40B4-BE49-F238E27FC236}">
                    <a16:creationId xmlns:a16="http://schemas.microsoft.com/office/drawing/2014/main" id="{2E241206-1B4A-8F62-ACFB-8ADA45BC6E6B}"/>
                  </a:ext>
                </a:extLst>
              </p:cNvPr>
              <p:cNvSpPr/>
              <p:nvPr/>
            </p:nvSpPr>
            <p:spPr>
              <a:xfrm>
                <a:off x="4904454" y="2683530"/>
                <a:ext cx="300038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dirty="0">
                    <a:latin typeface="Arial" pitchFamily="34" charset="0"/>
                    <a:cs typeface="Arial" pitchFamily="34" charset="0"/>
                  </a:rPr>
                  <a:t>$2</a:t>
                </a:r>
              </a:p>
            </p:txBody>
          </p:sp>
          <p:sp>
            <p:nvSpPr>
              <p:cNvPr id="1117" name="Rectangle 1116">
                <a:extLst>
                  <a:ext uri="{FF2B5EF4-FFF2-40B4-BE49-F238E27FC236}">
                    <a16:creationId xmlns:a16="http://schemas.microsoft.com/office/drawing/2014/main" id="{B302BF6D-CF76-F799-FEFD-905C98D000F1}"/>
                  </a:ext>
                </a:extLst>
              </p:cNvPr>
              <p:cNvSpPr/>
              <p:nvPr/>
            </p:nvSpPr>
            <p:spPr>
              <a:xfrm>
                <a:off x="5461927" y="2686845"/>
                <a:ext cx="487590" cy="215423"/>
              </a:xfrm>
              <a:prstGeom prst="rect">
                <a:avLst/>
              </a:prstGeom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sz="800" b="1" i="1" dirty="0">
                    <a:latin typeface="Arial" pitchFamily="34" charset="0"/>
                    <a:cs typeface="Arial" pitchFamily="34" charset="0"/>
                  </a:rPr>
                  <a:t>empty</a:t>
                </a:r>
              </a:p>
            </p:txBody>
          </p:sp>
        </p:grp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82C32160-9555-0944-4DA3-A9490A63DEE3}"/>
                </a:ext>
              </a:extLst>
            </p:cNvPr>
            <p:cNvCxnSpPr/>
            <p:nvPr/>
          </p:nvCxnSpPr>
          <p:spPr>
            <a:xfrm>
              <a:off x="2058536" y="2217463"/>
              <a:ext cx="0" cy="34900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9" name="Straight Connector 1118">
            <a:extLst>
              <a:ext uri="{FF2B5EF4-FFF2-40B4-BE49-F238E27FC236}">
                <a16:creationId xmlns:a16="http://schemas.microsoft.com/office/drawing/2014/main" id="{42822755-28B5-D01E-3E1B-554B8F093741}"/>
              </a:ext>
            </a:extLst>
          </p:cNvPr>
          <p:cNvCxnSpPr/>
          <p:nvPr/>
        </p:nvCxnSpPr>
        <p:spPr>
          <a:xfrm>
            <a:off x="2548868" y="2211750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Straight Connector 1124">
            <a:extLst>
              <a:ext uri="{FF2B5EF4-FFF2-40B4-BE49-F238E27FC236}">
                <a16:creationId xmlns:a16="http://schemas.microsoft.com/office/drawing/2014/main" id="{BA3F0358-08BA-0C6D-3C09-6DF15C725732}"/>
              </a:ext>
            </a:extLst>
          </p:cNvPr>
          <p:cNvCxnSpPr/>
          <p:nvPr/>
        </p:nvCxnSpPr>
        <p:spPr>
          <a:xfrm>
            <a:off x="6219639" y="2217463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Straight Connector 1125">
            <a:extLst>
              <a:ext uri="{FF2B5EF4-FFF2-40B4-BE49-F238E27FC236}">
                <a16:creationId xmlns:a16="http://schemas.microsoft.com/office/drawing/2014/main" id="{20540CF5-C2A2-F176-3741-ECA9EF807C4E}"/>
              </a:ext>
            </a:extLst>
          </p:cNvPr>
          <p:cNvCxnSpPr/>
          <p:nvPr/>
        </p:nvCxnSpPr>
        <p:spPr>
          <a:xfrm>
            <a:off x="6781436" y="2221226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Straight Connector 1126">
            <a:extLst>
              <a:ext uri="{FF2B5EF4-FFF2-40B4-BE49-F238E27FC236}">
                <a16:creationId xmlns:a16="http://schemas.microsoft.com/office/drawing/2014/main" id="{A61A8198-5F09-7B74-CB53-0CCABB9403C2}"/>
              </a:ext>
            </a:extLst>
          </p:cNvPr>
          <p:cNvCxnSpPr/>
          <p:nvPr/>
        </p:nvCxnSpPr>
        <p:spPr>
          <a:xfrm>
            <a:off x="7299609" y="2221226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Straight Connector 1127">
            <a:extLst>
              <a:ext uri="{FF2B5EF4-FFF2-40B4-BE49-F238E27FC236}">
                <a16:creationId xmlns:a16="http://schemas.microsoft.com/office/drawing/2014/main" id="{8F9BBD71-6EAA-0C3B-1FD6-58DBCFA094B4}"/>
              </a:ext>
            </a:extLst>
          </p:cNvPr>
          <p:cNvCxnSpPr/>
          <p:nvPr/>
        </p:nvCxnSpPr>
        <p:spPr>
          <a:xfrm>
            <a:off x="6219639" y="2777185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Straight Connector 1128">
            <a:extLst>
              <a:ext uri="{FF2B5EF4-FFF2-40B4-BE49-F238E27FC236}">
                <a16:creationId xmlns:a16="http://schemas.microsoft.com/office/drawing/2014/main" id="{30262153-519B-92A7-43A2-93226FE119BA}"/>
              </a:ext>
            </a:extLst>
          </p:cNvPr>
          <p:cNvCxnSpPr/>
          <p:nvPr/>
        </p:nvCxnSpPr>
        <p:spPr>
          <a:xfrm>
            <a:off x="6781436" y="2774107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Straight Connector 1129">
            <a:extLst>
              <a:ext uri="{FF2B5EF4-FFF2-40B4-BE49-F238E27FC236}">
                <a16:creationId xmlns:a16="http://schemas.microsoft.com/office/drawing/2014/main" id="{C508B721-4C2C-ADCA-7455-D0328E48BE6F}"/>
              </a:ext>
            </a:extLst>
          </p:cNvPr>
          <p:cNvCxnSpPr/>
          <p:nvPr/>
        </p:nvCxnSpPr>
        <p:spPr>
          <a:xfrm>
            <a:off x="6219639" y="3312174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Straight Connector 1134">
            <a:extLst>
              <a:ext uri="{FF2B5EF4-FFF2-40B4-BE49-F238E27FC236}">
                <a16:creationId xmlns:a16="http://schemas.microsoft.com/office/drawing/2014/main" id="{ED9F1BDC-D756-B871-6852-A2D632E438F8}"/>
              </a:ext>
            </a:extLst>
          </p:cNvPr>
          <p:cNvCxnSpPr/>
          <p:nvPr/>
        </p:nvCxnSpPr>
        <p:spPr>
          <a:xfrm>
            <a:off x="6219639" y="3906364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Straight Connector 1135">
            <a:extLst>
              <a:ext uri="{FF2B5EF4-FFF2-40B4-BE49-F238E27FC236}">
                <a16:creationId xmlns:a16="http://schemas.microsoft.com/office/drawing/2014/main" id="{4D803724-9078-97D5-14D5-B0C6D7AD57E6}"/>
              </a:ext>
            </a:extLst>
          </p:cNvPr>
          <p:cNvCxnSpPr/>
          <p:nvPr/>
        </p:nvCxnSpPr>
        <p:spPr>
          <a:xfrm>
            <a:off x="6781436" y="3904739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Straight Connector 1136">
            <a:extLst>
              <a:ext uri="{FF2B5EF4-FFF2-40B4-BE49-F238E27FC236}">
                <a16:creationId xmlns:a16="http://schemas.microsoft.com/office/drawing/2014/main" id="{E035BF04-4B56-7992-25D9-C7FE7620B376}"/>
              </a:ext>
            </a:extLst>
          </p:cNvPr>
          <p:cNvCxnSpPr/>
          <p:nvPr/>
        </p:nvCxnSpPr>
        <p:spPr>
          <a:xfrm>
            <a:off x="7300124" y="3905275"/>
            <a:ext cx="0" cy="3490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8" name="Rectangle 1157">
            <a:extLst>
              <a:ext uri="{FF2B5EF4-FFF2-40B4-BE49-F238E27FC236}">
                <a16:creationId xmlns:a16="http://schemas.microsoft.com/office/drawing/2014/main" id="{59814DB7-6C66-FC0A-D4AC-6BBD9990FAA8}"/>
              </a:ext>
            </a:extLst>
          </p:cNvPr>
          <p:cNvSpPr/>
          <p:nvPr/>
        </p:nvSpPr>
        <p:spPr>
          <a:xfrm rot="5400000">
            <a:off x="6784404" y="3029570"/>
            <a:ext cx="3104866" cy="378604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Cash Register</a:t>
            </a:r>
            <a:endParaRPr lang="en-CA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0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LC">
      <a:dk1>
        <a:srgbClr val="414B56"/>
      </a:dk1>
      <a:lt1>
        <a:srgbClr val="FFFFFF"/>
      </a:lt1>
      <a:dk2>
        <a:srgbClr val="E86A10"/>
      </a:dk2>
      <a:lt2>
        <a:srgbClr val="B31B34"/>
      </a:lt2>
      <a:accent1>
        <a:srgbClr val="76B900"/>
      </a:accent1>
      <a:accent2>
        <a:srgbClr val="8B0E04"/>
      </a:accent2>
      <a:accent3>
        <a:srgbClr val="FBB040"/>
      </a:accent3>
      <a:accent4>
        <a:srgbClr val="439539"/>
      </a:accent4>
      <a:accent5>
        <a:srgbClr val="E2EDC3"/>
      </a:accent5>
      <a:accent6>
        <a:srgbClr val="949CA1"/>
      </a:accent6>
      <a:hlink>
        <a:srgbClr val="CFD4D8"/>
      </a:hlink>
      <a:folHlink>
        <a:srgbClr val="EEEE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 - Template_2019" id="{517A37C5-11A8-4FA3-B2B3-E3A3824B0FA4}" vid="{5BEB2156-B9CA-418E-9F33-F881834166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1F107820C4443B41E09A26E5B447C" ma:contentTypeVersion="15" ma:contentTypeDescription="Create a new document." ma:contentTypeScope="" ma:versionID="1339d5c7ce71fd42e8127bdc9d7c23b2">
  <xsd:schema xmlns:xsd="http://www.w3.org/2001/XMLSchema" xmlns:xs="http://www.w3.org/2001/XMLSchema" xmlns:p="http://schemas.microsoft.com/office/2006/metadata/properties" xmlns:ns2="6b6c309b-7ecb-4e8a-bdc9-d7bb9b259b9e" xmlns:ns3="b44ce614-bae0-4298-afbc-aea2b9442db3" targetNamespace="http://schemas.microsoft.com/office/2006/metadata/properties" ma:root="true" ma:fieldsID="3051cb9863d31ebe9231f4973cf1da53" ns2:_="" ns3:_="">
    <xsd:import namespace="6b6c309b-7ecb-4e8a-bdc9-d7bb9b259b9e"/>
    <xsd:import namespace="b44ce614-bae0-4298-afbc-aea2b9442d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  <xsd:element ref="ns2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c309b-7ecb-4e8a-bdc9-d7bb9b259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72d6912-e7df-43b2-9025-9976f7a40f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Preview" ma:index="22" nillable="true" ma:displayName="Preview" ma:format="Thumbnail" ma:internalName="Preview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ce614-bae0-4298-afbc-aea2b9442db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39333d-8eb0-430b-8f6a-62f36a9d9a60}" ma:internalName="TaxCatchAll" ma:showField="CatchAllData" ma:web="b44ce614-bae0-4298-afbc-aea2b9442d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6c309b-7ecb-4e8a-bdc9-d7bb9b259b9e">
      <Terms xmlns="http://schemas.microsoft.com/office/infopath/2007/PartnerControls"/>
    </lcf76f155ced4ddcb4097134ff3c332f>
    <Preview xmlns="6b6c309b-7ecb-4e8a-bdc9-d7bb9b259b9e" xsi:nil="true"/>
    <TaxCatchAll xmlns="b44ce614-bae0-4298-afbc-aea2b9442db3" xsi:nil="true"/>
  </documentManagement>
</p:properties>
</file>

<file path=customXml/itemProps1.xml><?xml version="1.0" encoding="utf-8"?>
<ds:datastoreItem xmlns:ds="http://schemas.openxmlformats.org/officeDocument/2006/customXml" ds:itemID="{7FF68183-1BED-4A74-A600-EA800EF2F24E}"/>
</file>

<file path=customXml/itemProps2.xml><?xml version="1.0" encoding="utf-8"?>
<ds:datastoreItem xmlns:ds="http://schemas.openxmlformats.org/officeDocument/2006/customXml" ds:itemID="{B0F220E9-F2E1-4455-A505-681FD0471DBA}"/>
</file>

<file path=customXml/itemProps3.xml><?xml version="1.0" encoding="utf-8"?>
<ds:datastoreItem xmlns:ds="http://schemas.openxmlformats.org/officeDocument/2006/customXml" ds:itemID="{E02F053C-39A6-4ABE-98AD-886CEA4F9758}"/>
</file>

<file path=docProps/app.xml><?xml version="1.0" encoding="utf-8"?>
<Properties xmlns="http://schemas.openxmlformats.org/officeDocument/2006/extended-properties" xmlns:vt="http://schemas.openxmlformats.org/officeDocument/2006/docPropsVTypes">
  <Template>6 RIS - Template_2019</Template>
  <TotalTime>4753</TotalTime>
  <Words>1278</Words>
  <Application>Microsoft Office PowerPoint</Application>
  <PresentationFormat>On-screen Show (4:3)</PresentationFormat>
  <Paragraphs>329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Foco</vt:lpstr>
      <vt:lpstr>Office Theme</vt:lpstr>
      <vt:lpstr>SCRATCH &amp; WIN DISPLAY CASE PLANOGRAM 2-Part Built-In Display Case Planogram</vt:lpstr>
      <vt:lpstr>SCRATCH &amp; WIN DISPLAY CASE PLANOGRAM 2-Part Built-In Display Case Planogram</vt:lpstr>
      <vt:lpstr>SCRATCH &amp; WIN DISPLAY CASE PLANOGRAM 2-Part Built-In Display Case Planogram</vt:lpstr>
      <vt:lpstr>SCRATCH &amp; WIN DISPLAY CASE PLANOGRAM 2-Part Built-In Display Case Planogram</vt:lpstr>
      <vt:lpstr>SCRATCH &amp; WIN DISPLAY CASE PLANOGRAM 3-Part Built-In Display Case Planogram</vt:lpstr>
      <vt:lpstr>SCRATCH &amp; WIN DISPLAY CASE PLANOGRAM 3-Part Built-In Display Case Planogram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S&amp;W Planogram</dc:title>
  <dc:creator>Carmella Politano</dc:creator>
  <cp:lastModifiedBy>Mei Gottfried</cp:lastModifiedBy>
  <cp:revision>126</cp:revision>
  <dcterms:created xsi:type="dcterms:W3CDTF">2022-05-05T20:35:58Z</dcterms:created>
  <dcterms:modified xsi:type="dcterms:W3CDTF">2025-07-16T20:19:34Z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0x0101000601F107820C4443B41E09A26E5B447C</vt:lpwstr>
  </property>
</Properties>
</file>