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9C513-6147-04C4-22D4-6732244326CD}" name="Gladys Primeau" initials="GP" userId="S::GPrimeau@bclc.com::aff52d6c-2484-46e3-bd67-2b6b86991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BE6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>
        <p:scale>
          <a:sx n="142" d="100"/>
          <a:sy n="142" d="100"/>
        </p:scale>
        <p:origin x="-2970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BD4F-3FC7-4534-A304-4847CAA52F4F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0BD7-46B1-4BCD-A962-38EC31B92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664672"/>
            <a:ext cx="8523889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39379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484242" y="1825625"/>
            <a:ext cx="4161221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41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145111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1" y="664672"/>
            <a:ext cx="8523889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1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1001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5849" y="1825625"/>
            <a:ext cx="51001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664672"/>
            <a:ext cx="8523889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4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1057" y="1825625"/>
            <a:ext cx="351308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70840" y="1825625"/>
            <a:ext cx="351308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250623" y="1825625"/>
            <a:ext cx="351308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664672"/>
            <a:ext cx="8523889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5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52108" y="1912336"/>
            <a:ext cx="639379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38200" y="1912336"/>
            <a:ext cx="4161221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664672"/>
            <a:ext cx="8523889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5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1" y="664672"/>
            <a:ext cx="8523889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6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5409"/>
          <a:stretch/>
        </p:blipFill>
        <p:spPr>
          <a:xfrm>
            <a:off x="0" y="1"/>
            <a:ext cx="12192000" cy="1481959"/>
          </a:xfrm>
          <a:prstGeom prst="rect">
            <a:avLst/>
          </a:prstGeom>
        </p:spPr>
      </p:pic>
      <p:pic>
        <p:nvPicPr>
          <p:cNvPr id="7" name="Picture 6" descr="\\svk16a\DigitalMarketingCOM\4 - LOTTO BRAND\1. LOGOS 2019\Lotto\1. Logo\Reversed\png\BCLC_Lotto!_logo_reversed_RGB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107" y="294317"/>
            <a:ext cx="1146143" cy="88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3" y="6423354"/>
            <a:ext cx="812800" cy="258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3334" y="1"/>
            <a:ext cx="2438612" cy="35359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43334" y="69077"/>
            <a:ext cx="2438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5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png"/><Relationship Id="rId43" Type="http://schemas.openxmlformats.org/officeDocument/2006/relationships/image" Target="../media/image46.jpeg"/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2">
            <a:extLst>
              <a:ext uri="{FF2B5EF4-FFF2-40B4-BE49-F238E27FC236}">
                <a16:creationId xmlns:a16="http://schemas.microsoft.com/office/drawing/2014/main" id="{EA834225-8508-305F-9BEA-62954B82B99E}"/>
              </a:ext>
            </a:extLst>
          </p:cNvPr>
          <p:cNvGrpSpPr/>
          <p:nvPr/>
        </p:nvGrpSpPr>
        <p:grpSpPr>
          <a:xfrm>
            <a:off x="743784" y="1788906"/>
            <a:ext cx="8358831" cy="4891666"/>
            <a:chOff x="1223028" y="2346488"/>
            <a:chExt cx="8439150" cy="4975032"/>
          </a:xfrm>
        </p:grpSpPr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D5A0F247-9B29-8BE3-5579-A1ED79D6A4D5}"/>
                </a:ext>
              </a:extLst>
            </p:cNvPr>
            <p:cNvSpPr/>
            <p:nvPr/>
          </p:nvSpPr>
          <p:spPr>
            <a:xfrm>
              <a:off x="1255674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30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AD7EA024-8234-988F-01CE-2E9A7D65B6AB}"/>
                </a:ext>
              </a:extLst>
            </p:cNvPr>
            <p:cNvSpPr/>
            <p:nvPr/>
          </p:nvSpPr>
          <p:spPr>
            <a:xfrm>
              <a:off x="1255674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30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685D23B0-E337-BD94-102D-205FCD16BD37}"/>
                </a:ext>
              </a:extLst>
            </p:cNvPr>
            <p:cNvSpPr/>
            <p:nvPr/>
          </p:nvSpPr>
          <p:spPr>
            <a:xfrm>
              <a:off x="4603749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6A772A21-D58F-F2F3-382A-DCFB1021D1AC}"/>
                </a:ext>
              </a:extLst>
            </p:cNvPr>
            <p:cNvSpPr/>
            <p:nvPr/>
          </p:nvSpPr>
          <p:spPr>
            <a:xfrm>
              <a:off x="4603749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611981FC-503F-DA70-ED65-7E87B3C2158B}"/>
                </a:ext>
              </a:extLst>
            </p:cNvPr>
            <p:cNvSpPr/>
            <p:nvPr/>
          </p:nvSpPr>
          <p:spPr>
            <a:xfrm>
              <a:off x="2933953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F0F48681-A571-1123-935A-0F686BD4A644}"/>
                </a:ext>
              </a:extLst>
            </p:cNvPr>
            <p:cNvSpPr/>
            <p:nvPr/>
          </p:nvSpPr>
          <p:spPr>
            <a:xfrm>
              <a:off x="2933953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91234E86-45B6-960B-84F6-ED5AF8547293}"/>
                </a:ext>
              </a:extLst>
            </p:cNvPr>
            <p:cNvSpPr/>
            <p:nvPr/>
          </p:nvSpPr>
          <p:spPr>
            <a:xfrm>
              <a:off x="6282029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EFC34E63-FE5B-BAD9-1A2E-C62BB73531FD}"/>
                </a:ext>
              </a:extLst>
            </p:cNvPr>
            <p:cNvSpPr/>
            <p:nvPr/>
          </p:nvSpPr>
          <p:spPr>
            <a:xfrm>
              <a:off x="6282029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85F9FDC3-4A31-41C5-6EFF-A624244ED427}"/>
                </a:ext>
              </a:extLst>
            </p:cNvPr>
            <p:cNvSpPr/>
            <p:nvPr/>
          </p:nvSpPr>
          <p:spPr>
            <a:xfrm>
              <a:off x="7956549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490E7672-2826-3851-579A-B5C5EA940AA6}"/>
                </a:ext>
              </a:extLst>
            </p:cNvPr>
            <p:cNvSpPr/>
            <p:nvPr/>
          </p:nvSpPr>
          <p:spPr>
            <a:xfrm>
              <a:off x="7956549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F7447538-5EDE-700D-BBC0-7791E2D1774F}"/>
                </a:ext>
              </a:extLst>
            </p:cNvPr>
            <p:cNvSpPr/>
            <p:nvPr/>
          </p:nvSpPr>
          <p:spPr>
            <a:xfrm>
              <a:off x="1257733" y="3023932"/>
              <a:ext cx="8374380" cy="0"/>
            </a:xfrm>
            <a:custGeom>
              <a:avLst/>
              <a:gdLst/>
              <a:ahLst/>
              <a:cxnLst/>
              <a:rect l="l" t="t" r="r" b="b"/>
              <a:pathLst>
                <a:path w="8374380">
                  <a:moveTo>
                    <a:pt x="0" y="0"/>
                  </a:moveTo>
                  <a:lnTo>
                    <a:pt x="837384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CA01713D-97A7-347F-5DEA-5785D9198382}"/>
                </a:ext>
              </a:extLst>
            </p:cNvPr>
            <p:cNvSpPr/>
            <p:nvPr/>
          </p:nvSpPr>
          <p:spPr>
            <a:xfrm>
              <a:off x="1257733" y="2346488"/>
              <a:ext cx="7716520" cy="0"/>
            </a:xfrm>
            <a:custGeom>
              <a:avLst/>
              <a:gdLst/>
              <a:ahLst/>
              <a:cxnLst/>
              <a:rect l="l" t="t" r="r" b="b"/>
              <a:pathLst>
                <a:path w="7716520">
                  <a:moveTo>
                    <a:pt x="0" y="0"/>
                  </a:moveTo>
                  <a:lnTo>
                    <a:pt x="77164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6FE244F2-B4E8-BBC1-95CB-BACDA6A77847}"/>
                </a:ext>
              </a:extLst>
            </p:cNvPr>
            <p:cNvSpPr/>
            <p:nvPr/>
          </p:nvSpPr>
          <p:spPr>
            <a:xfrm>
              <a:off x="1257734" y="5056262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64090F04-96B4-7734-EB9E-D97AE145E9FD}"/>
                </a:ext>
              </a:extLst>
            </p:cNvPr>
            <p:cNvSpPr/>
            <p:nvPr/>
          </p:nvSpPr>
          <p:spPr>
            <a:xfrm>
              <a:off x="1257734" y="5733705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DE2E1DD6-5D57-FF26-02E0-677786F7CB6C}"/>
                </a:ext>
              </a:extLst>
            </p:cNvPr>
            <p:cNvSpPr/>
            <p:nvPr/>
          </p:nvSpPr>
          <p:spPr>
            <a:xfrm>
              <a:off x="1257734" y="6411148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F4CE1C38-26E5-2DB4-AF51-46BB104935F8}"/>
                </a:ext>
              </a:extLst>
            </p:cNvPr>
            <p:cNvSpPr/>
            <p:nvPr/>
          </p:nvSpPr>
          <p:spPr>
            <a:xfrm>
              <a:off x="1223028" y="7033865"/>
              <a:ext cx="8439150" cy="287655"/>
            </a:xfrm>
            <a:custGeom>
              <a:avLst/>
              <a:gdLst/>
              <a:ahLst/>
              <a:cxnLst/>
              <a:rect l="l" t="t" r="r" b="b"/>
              <a:pathLst>
                <a:path w="8439150" h="287654">
                  <a:moveTo>
                    <a:pt x="8439150" y="0"/>
                  </a:moveTo>
                  <a:lnTo>
                    <a:pt x="0" y="0"/>
                  </a:lnTo>
                  <a:lnTo>
                    <a:pt x="0" y="287121"/>
                  </a:lnTo>
                  <a:lnTo>
                    <a:pt x="8439150" y="287121"/>
                  </a:lnTo>
                  <a:lnTo>
                    <a:pt x="8439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1" y="664672"/>
            <a:ext cx="8523889" cy="565040"/>
          </a:xfrm>
        </p:spPr>
        <p:txBody>
          <a:bodyPr/>
          <a:lstStyle/>
          <a:p>
            <a:r>
              <a:rPr lang="en-CA" dirty="0"/>
              <a:t>SCRATCH &amp; WIN DISPLAY CASE PLANOGRAM</a:t>
            </a:r>
            <a:br>
              <a:rPr lang="en-CA" sz="1800" dirty="0"/>
            </a:br>
            <a:r>
              <a:rPr lang="en-US" sz="1400" spc="45" dirty="0"/>
              <a:t>5-part</a:t>
            </a:r>
            <a:r>
              <a:rPr lang="en-US" sz="1400" spc="-33" dirty="0"/>
              <a:t> </a:t>
            </a:r>
            <a:r>
              <a:rPr lang="en-US" sz="1400" spc="12" dirty="0"/>
              <a:t>case,</a:t>
            </a:r>
            <a:r>
              <a:rPr lang="en-US" sz="1400" spc="-29" dirty="0"/>
              <a:t> </a:t>
            </a:r>
            <a:r>
              <a:rPr lang="en-US" sz="1400" spc="29" dirty="0"/>
              <a:t>cash</a:t>
            </a:r>
            <a:r>
              <a:rPr lang="en-US" sz="1400" spc="-33" dirty="0"/>
              <a:t> </a:t>
            </a:r>
            <a:r>
              <a:rPr lang="en-US" sz="1400" spc="8" dirty="0"/>
              <a:t>register</a:t>
            </a:r>
            <a:r>
              <a:rPr lang="en-US" sz="1400" spc="-62" dirty="0"/>
              <a:t> </a:t>
            </a:r>
            <a:r>
              <a:rPr lang="en-US" sz="1400" spc="12" dirty="0"/>
              <a:t>on</a:t>
            </a:r>
            <a:r>
              <a:rPr lang="en-US" sz="1400" spc="-33" dirty="0"/>
              <a:t> </a:t>
            </a:r>
            <a:r>
              <a:rPr lang="en-US" sz="1400" spc="21" dirty="0"/>
              <a:t>RIGHT</a:t>
            </a:r>
            <a:r>
              <a:rPr lang="en-US" sz="1400" spc="-29" dirty="0"/>
              <a:t> </a:t>
            </a:r>
            <a:r>
              <a:rPr lang="en-US" sz="1400" spc="12" dirty="0"/>
              <a:t>side</a:t>
            </a:r>
            <a:r>
              <a:rPr lang="en-US" sz="1400" spc="-33" dirty="0"/>
              <a:t> </a:t>
            </a:r>
            <a:r>
              <a:rPr lang="en-US" sz="1400" spc="153" dirty="0"/>
              <a:t>-</a:t>
            </a:r>
            <a:r>
              <a:rPr lang="en-US" sz="1400" spc="-29" dirty="0"/>
              <a:t> </a:t>
            </a:r>
            <a:r>
              <a:rPr lang="en-US" sz="1400" spc="25" dirty="0"/>
              <a:t>Strategic</a:t>
            </a:r>
            <a:r>
              <a:rPr lang="en-US" sz="1400" spc="-33" dirty="0"/>
              <a:t> </a:t>
            </a:r>
            <a:r>
              <a:rPr lang="en-US" sz="1400" spc="17" dirty="0"/>
              <a:t>Layout</a:t>
            </a:r>
            <a:r>
              <a:rPr lang="en-CA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88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Retail Network | September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g object 31">
            <a:extLst>
              <a:ext uri="{FF2B5EF4-FFF2-40B4-BE49-F238E27FC236}">
                <a16:creationId xmlns:a16="http://schemas.microsoft.com/office/drawing/2014/main" id="{C53A1832-E691-4733-9481-B699357B52EA}"/>
              </a:ext>
            </a:extLst>
          </p:cNvPr>
          <p:cNvSpPr/>
          <p:nvPr/>
        </p:nvSpPr>
        <p:spPr>
          <a:xfrm>
            <a:off x="9453132" y="258908"/>
            <a:ext cx="1272907" cy="97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id="{524F5EC5-751F-461B-A987-04A2D8BCA23B}"/>
              </a:ext>
            </a:extLst>
          </p:cNvPr>
          <p:cNvSpPr txBox="1"/>
          <p:nvPr/>
        </p:nvSpPr>
        <p:spPr>
          <a:xfrm>
            <a:off x="9637515" y="1777125"/>
            <a:ext cx="1894085" cy="2018639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5205">
              <a:spcBef>
                <a:spcPts val="83"/>
              </a:spcBef>
              <a:spcAft>
                <a:spcPts val="495"/>
              </a:spcAft>
            </a:pPr>
            <a:r>
              <a:rPr sz="1100" b="1" spc="-37" dirty="0">
                <a:solidFill>
                  <a:srgbClr val="231F20"/>
                </a:solidFill>
                <a:cs typeface="Trebuchet MS"/>
              </a:rPr>
              <a:t>The </a:t>
            </a:r>
            <a:r>
              <a:rPr sz="1100" b="1" spc="-41" dirty="0">
                <a:solidFill>
                  <a:srgbClr val="231F20"/>
                </a:solidFill>
                <a:cs typeface="Trebuchet MS"/>
              </a:rPr>
              <a:t>“Power</a:t>
            </a:r>
            <a:r>
              <a:rPr sz="1100" b="1" spc="-231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99" dirty="0">
                <a:solidFill>
                  <a:srgbClr val="231F20"/>
                </a:solidFill>
                <a:cs typeface="Trebuchet MS"/>
              </a:rPr>
              <a:t>L”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sz="1100" spc="8" dirty="0">
                <a:solidFill>
                  <a:srgbClr val="231F20"/>
                </a:solidFill>
                <a:cs typeface="Calibri"/>
              </a:rPr>
              <a:t>Display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-4" dirty="0">
                <a:solidFill>
                  <a:srgbClr val="231F20"/>
                </a:solidFill>
                <a:cs typeface="Calibri"/>
              </a:rPr>
              <a:t>new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tickets</a:t>
            </a:r>
            <a:r>
              <a:rPr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across</a:t>
            </a:r>
            <a:r>
              <a:rPr sz="1100" spc="-2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 front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</a:t>
            </a:r>
            <a:r>
              <a:rPr sz="1100" spc="-132" dirty="0">
                <a:solidFill>
                  <a:srgbClr val="231F20"/>
                </a:solidFill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cs typeface="Calibri"/>
              </a:rPr>
              <a:t>awareness.</a:t>
            </a:r>
            <a:endParaRPr lang="en-CA" sz="1100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spc="25" dirty="0">
                <a:solidFill>
                  <a:srgbClr val="231F20"/>
                </a:solidFill>
                <a:cs typeface="Calibri"/>
              </a:rPr>
              <a:t>high-value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closest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21" dirty="0">
                <a:solidFill>
                  <a:srgbClr val="231F20"/>
                </a:solidFill>
                <a:cs typeface="Calibri"/>
              </a:rPr>
              <a:t>cash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register.</a:t>
            </a:r>
          </a:p>
          <a:p>
            <a:pPr marL="10486" marR="106437">
              <a:spcBef>
                <a:spcPts val="83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Incorporate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may</a:t>
            </a:r>
            <a:r>
              <a:rPr lang="en-US" sz="1100" spc="-5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have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that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not</a:t>
            </a:r>
            <a:r>
              <a:rPr lang="en-US" sz="1100" spc="-14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 the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Planogram</a:t>
            </a:r>
            <a:r>
              <a:rPr lang="en-US" sz="1100" dirty="0"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according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 price</a:t>
            </a:r>
            <a:r>
              <a:rPr lang="en-US" sz="1100" spc="-10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point.</a:t>
            </a:r>
            <a:endParaRPr lang="en-US" sz="1100" dirty="0">
              <a:cs typeface="Calibri"/>
            </a:endParaRPr>
          </a:p>
        </p:txBody>
      </p:sp>
      <p:sp>
        <p:nvSpPr>
          <p:cNvPr id="175" name="object 36">
            <a:extLst>
              <a:ext uri="{FF2B5EF4-FFF2-40B4-BE49-F238E27FC236}">
                <a16:creationId xmlns:a16="http://schemas.microsoft.com/office/drawing/2014/main" id="{A54C53AD-3A58-48F5-BDC6-EBB9C155CE26}"/>
              </a:ext>
            </a:extLst>
          </p:cNvPr>
          <p:cNvSpPr txBox="1"/>
          <p:nvPr/>
        </p:nvSpPr>
        <p:spPr>
          <a:xfrm>
            <a:off x="9637514" y="3885024"/>
            <a:ext cx="2006139" cy="2460513"/>
          </a:xfrm>
          <a:prstGeom prst="rect">
            <a:avLst/>
          </a:prstGeom>
        </p:spPr>
        <p:txBody>
          <a:bodyPr vert="horz" wrap="square" lIns="0" tIns="37750" rIns="0" bIns="0" rtlCol="0">
            <a:spAutoFit/>
          </a:bodyPr>
          <a:lstStyle/>
          <a:p>
            <a:pPr marR="156247">
              <a:spcBef>
                <a:spcPts val="297"/>
              </a:spcBef>
              <a:spcAft>
                <a:spcPts val="600"/>
              </a:spcAft>
            </a:pPr>
            <a:r>
              <a:rPr sz="1100" b="1" spc="-8" dirty="0">
                <a:solidFill>
                  <a:srgbClr val="231F20"/>
                </a:solidFill>
                <a:cs typeface="Trebuchet MS"/>
              </a:rPr>
              <a:t>Tips </a:t>
            </a:r>
            <a:r>
              <a:rPr sz="1100" b="1" dirty="0">
                <a:solidFill>
                  <a:srgbClr val="231F20"/>
                </a:solidFill>
                <a:cs typeface="Trebuchet MS"/>
              </a:rPr>
              <a:t>for </a:t>
            </a:r>
            <a:r>
              <a:rPr sz="1100" b="1" spc="-8" dirty="0">
                <a:solidFill>
                  <a:srgbClr val="231F20"/>
                </a:solidFill>
                <a:cs typeface="Trebuchet MS"/>
              </a:rPr>
              <a:t>Sales</a:t>
            </a:r>
            <a:r>
              <a:rPr sz="1100" b="1" spc="-168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25" dirty="0">
                <a:solidFill>
                  <a:srgbClr val="231F20"/>
                </a:solidFill>
                <a:cs typeface="Trebuchet MS"/>
              </a:rPr>
              <a:t>Success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sz="1100" spc="-29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sales, </a:t>
            </a:r>
            <a:r>
              <a:rPr sz="1100" dirty="0">
                <a:solidFill>
                  <a:srgbClr val="231F20"/>
                </a:solidFill>
                <a:cs typeface="Calibri"/>
              </a:rPr>
              <a:t>don’t 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put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anything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on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top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of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 display case,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especially  covering </a:t>
            </a:r>
            <a:r>
              <a:rPr sz="1100" spc="25" dirty="0">
                <a:solidFill>
                  <a:srgbClr val="231F20"/>
                </a:solidFill>
                <a:cs typeface="Calibri"/>
              </a:rPr>
              <a:t>high-value</a:t>
            </a:r>
            <a:r>
              <a:rPr sz="1100" spc="-120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tickets.</a:t>
            </a:r>
            <a:endParaRPr lang="en-CA" sz="1100" spc="8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8" dirty="0">
                <a:solidFill>
                  <a:srgbClr val="231F20"/>
                </a:solidFill>
                <a:cs typeface="Calibri"/>
              </a:rPr>
              <a:t>Always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your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 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fully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stocked.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Every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time 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run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out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of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stock</a:t>
            </a:r>
            <a:r>
              <a:rPr lang="en-US" sz="1100" spc="-7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  lose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potential</a:t>
            </a:r>
            <a:r>
              <a:rPr lang="en-US" sz="1100" spc="-62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sales.</a:t>
            </a: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Use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lock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feature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  display</a:t>
            </a:r>
            <a:r>
              <a:rPr lang="en-US"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door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so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secure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at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all</a:t>
            </a:r>
            <a:r>
              <a:rPr lang="en-US" sz="1100" spc="-12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times.</a:t>
            </a:r>
            <a:endParaRPr sz="1100" dirty="0">
              <a:cs typeface="Calibri"/>
            </a:endParaRPr>
          </a:p>
        </p:txBody>
      </p:sp>
      <p:grpSp>
        <p:nvGrpSpPr>
          <p:cNvPr id="176" name="object 3">
            <a:extLst>
              <a:ext uri="{FF2B5EF4-FFF2-40B4-BE49-F238E27FC236}">
                <a16:creationId xmlns:a16="http://schemas.microsoft.com/office/drawing/2014/main" id="{D6FB63F3-3609-46AD-9C63-7EB561150E6A}"/>
              </a:ext>
            </a:extLst>
          </p:cNvPr>
          <p:cNvGrpSpPr/>
          <p:nvPr/>
        </p:nvGrpSpPr>
        <p:grpSpPr>
          <a:xfrm>
            <a:off x="2536" y="6874848"/>
            <a:ext cx="738505" cy="312420"/>
            <a:chOff x="723896" y="7464128"/>
            <a:chExt cx="738505" cy="312420"/>
          </a:xfrm>
        </p:grpSpPr>
        <p:pic>
          <p:nvPicPr>
            <p:cNvPr id="177" name="object 4">
              <a:extLst>
                <a:ext uri="{FF2B5EF4-FFF2-40B4-BE49-F238E27FC236}">
                  <a16:creationId xmlns:a16="http://schemas.microsoft.com/office/drawing/2014/main" id="{78107019-952E-44FF-93B2-CC439B4EFB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408" y="7552974"/>
              <a:ext cx="211201" cy="222986"/>
            </a:xfrm>
            <a:prstGeom prst="rect">
              <a:avLst/>
            </a:prstGeom>
          </p:spPr>
        </p:pic>
        <p:sp>
          <p:nvSpPr>
            <p:cNvPr id="178" name="object 5">
              <a:extLst>
                <a:ext uri="{FF2B5EF4-FFF2-40B4-BE49-F238E27FC236}">
                  <a16:creationId xmlns:a16="http://schemas.microsoft.com/office/drawing/2014/main" id="{7E65A3B1-4AF1-4FE6-BF66-5B44618D1E45}"/>
                </a:ext>
              </a:extLst>
            </p:cNvPr>
            <p:cNvSpPr/>
            <p:nvPr/>
          </p:nvSpPr>
          <p:spPr>
            <a:xfrm>
              <a:off x="723896" y="7464128"/>
              <a:ext cx="222885" cy="312420"/>
            </a:xfrm>
            <a:custGeom>
              <a:avLst/>
              <a:gdLst/>
              <a:ahLst/>
              <a:cxnLst/>
              <a:rect l="l" t="t" r="r" b="b"/>
              <a:pathLst>
                <a:path w="222884" h="312420">
                  <a:moveTo>
                    <a:pt x="58293" y="0"/>
                  </a:moveTo>
                  <a:lnTo>
                    <a:pt x="0" y="0"/>
                  </a:lnTo>
                  <a:lnTo>
                    <a:pt x="0" y="200990"/>
                  </a:lnTo>
                  <a:lnTo>
                    <a:pt x="9931" y="247484"/>
                  </a:lnTo>
                  <a:lnTo>
                    <a:pt x="36741" y="284365"/>
                  </a:lnTo>
                  <a:lnTo>
                    <a:pt x="76288" y="307517"/>
                  </a:lnTo>
                  <a:lnTo>
                    <a:pt x="95415" y="311835"/>
                  </a:lnTo>
                  <a:lnTo>
                    <a:pt x="127444" y="311835"/>
                  </a:lnTo>
                  <a:lnTo>
                    <a:pt x="167754" y="297916"/>
                  </a:lnTo>
                  <a:lnTo>
                    <a:pt x="201307" y="267423"/>
                  </a:lnTo>
                  <a:lnTo>
                    <a:pt x="205835" y="260464"/>
                  </a:lnTo>
                  <a:lnTo>
                    <a:pt x="111518" y="260464"/>
                  </a:lnTo>
                  <a:lnTo>
                    <a:pt x="102704" y="259715"/>
                  </a:lnTo>
                  <a:lnTo>
                    <a:pt x="67106" y="239953"/>
                  </a:lnTo>
                  <a:lnTo>
                    <a:pt x="52666" y="200990"/>
                  </a:lnTo>
                  <a:lnTo>
                    <a:pt x="53225" y="192532"/>
                  </a:lnTo>
                  <a:lnTo>
                    <a:pt x="72910" y="156400"/>
                  </a:lnTo>
                  <a:lnTo>
                    <a:pt x="111518" y="141897"/>
                  </a:lnTo>
                  <a:lnTo>
                    <a:pt x="205830" y="141897"/>
                  </a:lnTo>
                  <a:lnTo>
                    <a:pt x="201307" y="134937"/>
                  </a:lnTo>
                  <a:lnTo>
                    <a:pt x="167754" y="104267"/>
                  </a:lnTo>
                  <a:lnTo>
                    <a:pt x="164697" y="102755"/>
                  </a:lnTo>
                  <a:lnTo>
                    <a:pt x="58293" y="102755"/>
                  </a:lnTo>
                  <a:lnTo>
                    <a:pt x="58293" y="0"/>
                  </a:lnTo>
                  <a:close/>
                </a:path>
                <a:path w="222884" h="312420">
                  <a:moveTo>
                    <a:pt x="205830" y="141897"/>
                  </a:moveTo>
                  <a:lnTo>
                    <a:pt x="111518" y="141897"/>
                  </a:lnTo>
                  <a:lnTo>
                    <a:pt x="120154" y="142659"/>
                  </a:lnTo>
                  <a:lnTo>
                    <a:pt x="128574" y="144526"/>
                  </a:lnTo>
                  <a:lnTo>
                    <a:pt x="160820" y="168998"/>
                  </a:lnTo>
                  <a:lnTo>
                    <a:pt x="170192" y="200990"/>
                  </a:lnTo>
                  <a:lnTo>
                    <a:pt x="169811" y="209842"/>
                  </a:lnTo>
                  <a:lnTo>
                    <a:pt x="149948" y="245795"/>
                  </a:lnTo>
                  <a:lnTo>
                    <a:pt x="111518" y="260464"/>
                  </a:lnTo>
                  <a:lnTo>
                    <a:pt x="205835" y="260464"/>
                  </a:lnTo>
                  <a:lnTo>
                    <a:pt x="222288" y="213423"/>
                  </a:lnTo>
                  <a:lnTo>
                    <a:pt x="222859" y="200990"/>
                  </a:lnTo>
                  <a:lnTo>
                    <a:pt x="222288" y="188950"/>
                  </a:lnTo>
                  <a:lnTo>
                    <a:pt x="220421" y="177101"/>
                  </a:lnTo>
                  <a:lnTo>
                    <a:pt x="217233" y="165608"/>
                  </a:lnTo>
                  <a:lnTo>
                    <a:pt x="213118" y="154889"/>
                  </a:lnTo>
                  <a:lnTo>
                    <a:pt x="207670" y="144729"/>
                  </a:lnTo>
                  <a:lnTo>
                    <a:pt x="205830" y="141897"/>
                  </a:lnTo>
                  <a:close/>
                </a:path>
                <a:path w="222884" h="312420">
                  <a:moveTo>
                    <a:pt x="111518" y="89014"/>
                  </a:moveTo>
                  <a:lnTo>
                    <a:pt x="67843" y="98044"/>
                  </a:lnTo>
                  <a:lnTo>
                    <a:pt x="58293" y="102755"/>
                  </a:lnTo>
                  <a:lnTo>
                    <a:pt x="164697" y="102755"/>
                  </a:lnTo>
                  <a:lnTo>
                    <a:pt x="123520" y="89573"/>
                  </a:lnTo>
                  <a:lnTo>
                    <a:pt x="111518" y="89014"/>
                  </a:lnTo>
                  <a:close/>
                </a:path>
              </a:pathLst>
            </a:custGeom>
            <a:solidFill>
              <a:srgbClr val="41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6">
              <a:extLst>
                <a:ext uri="{FF2B5EF4-FFF2-40B4-BE49-F238E27FC236}">
                  <a16:creationId xmlns:a16="http://schemas.microsoft.com/office/drawing/2014/main" id="{ADB7FB5C-FCB2-4F70-BB72-22B3C5CE643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1176" y="7552974"/>
              <a:ext cx="211099" cy="222986"/>
            </a:xfrm>
            <a:prstGeom prst="rect">
              <a:avLst/>
            </a:prstGeom>
          </p:spPr>
        </p:pic>
        <p:sp>
          <p:nvSpPr>
            <p:cNvPr id="180" name="object 7">
              <a:extLst>
                <a:ext uri="{FF2B5EF4-FFF2-40B4-BE49-F238E27FC236}">
                  <a16:creationId xmlns:a16="http://schemas.microsoft.com/office/drawing/2014/main" id="{C301B3EF-A781-4102-ABB8-1297F21167EF}"/>
                </a:ext>
              </a:extLst>
            </p:cNvPr>
            <p:cNvSpPr/>
            <p:nvPr/>
          </p:nvSpPr>
          <p:spPr>
            <a:xfrm>
              <a:off x="1181256" y="7464128"/>
              <a:ext cx="60325" cy="312420"/>
            </a:xfrm>
            <a:custGeom>
              <a:avLst/>
              <a:gdLst/>
              <a:ahLst/>
              <a:cxnLst/>
              <a:rect l="l" t="t" r="r" b="b"/>
              <a:pathLst>
                <a:path w="60325" h="312420">
                  <a:moveTo>
                    <a:pt x="59715" y="0"/>
                  </a:moveTo>
                  <a:lnTo>
                    <a:pt x="0" y="0"/>
                  </a:lnTo>
                  <a:lnTo>
                    <a:pt x="0" y="254825"/>
                  </a:lnTo>
                  <a:lnTo>
                    <a:pt x="14795" y="293014"/>
                  </a:lnTo>
                  <a:lnTo>
                    <a:pt x="47104" y="311835"/>
                  </a:lnTo>
                  <a:lnTo>
                    <a:pt x="59715" y="311835"/>
                  </a:lnTo>
                  <a:lnTo>
                    <a:pt x="59715" y="0"/>
                  </a:lnTo>
                  <a:close/>
                </a:path>
              </a:pathLst>
            </a:custGeom>
            <a:solidFill>
              <a:srgbClr val="41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8">
              <a:extLst>
                <a:ext uri="{FF2B5EF4-FFF2-40B4-BE49-F238E27FC236}">
                  <a16:creationId xmlns:a16="http://schemas.microsoft.com/office/drawing/2014/main" id="{DCE04EC5-1B22-48F9-A324-87FCA8F60B5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181" y="7628720"/>
              <a:ext cx="72834" cy="72834"/>
            </a:xfrm>
            <a:prstGeom prst="rect">
              <a:avLst/>
            </a:prstGeom>
          </p:spPr>
        </p:pic>
        <p:pic>
          <p:nvPicPr>
            <p:cNvPr id="182" name="object 9">
              <a:extLst>
                <a:ext uri="{FF2B5EF4-FFF2-40B4-BE49-F238E27FC236}">
                  <a16:creationId xmlns:a16="http://schemas.microsoft.com/office/drawing/2014/main" id="{E0ADFBC8-6483-48B0-B0D4-B89570BCD2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2690" y="7628719"/>
              <a:ext cx="72834" cy="72834"/>
            </a:xfrm>
            <a:prstGeom prst="rect">
              <a:avLst/>
            </a:prstGeom>
          </p:spPr>
        </p:pic>
        <p:pic>
          <p:nvPicPr>
            <p:cNvPr id="183" name="object 10">
              <a:extLst>
                <a:ext uri="{FF2B5EF4-FFF2-40B4-BE49-F238E27FC236}">
                  <a16:creationId xmlns:a16="http://schemas.microsoft.com/office/drawing/2014/main" id="{5FB2098B-F1FD-4054-AF63-0464CE157A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6916" y="7628719"/>
              <a:ext cx="72834" cy="72834"/>
            </a:xfrm>
            <a:prstGeom prst="rect">
              <a:avLst/>
            </a:prstGeom>
          </p:spPr>
        </p:pic>
      </p:grpSp>
      <p:sp>
        <p:nvSpPr>
          <p:cNvPr id="184" name="object 21">
            <a:extLst>
              <a:ext uri="{FF2B5EF4-FFF2-40B4-BE49-F238E27FC236}">
                <a16:creationId xmlns:a16="http://schemas.microsoft.com/office/drawing/2014/main" id="{8AC0EC29-07B6-4BF2-BFFF-4134D23D6230}"/>
              </a:ext>
            </a:extLst>
          </p:cNvPr>
          <p:cNvSpPr txBox="1"/>
          <p:nvPr/>
        </p:nvSpPr>
        <p:spPr>
          <a:xfrm>
            <a:off x="6444966" y="1557656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5" name="object 22">
            <a:extLst>
              <a:ext uri="{FF2B5EF4-FFF2-40B4-BE49-F238E27FC236}">
                <a16:creationId xmlns:a16="http://schemas.microsoft.com/office/drawing/2014/main" id="{9871DB2F-8606-4923-AFD2-54220412B403}"/>
              </a:ext>
            </a:extLst>
          </p:cNvPr>
          <p:cNvSpPr txBox="1"/>
          <p:nvPr/>
        </p:nvSpPr>
        <p:spPr>
          <a:xfrm>
            <a:off x="4766692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6" name="object 23">
            <a:extLst>
              <a:ext uri="{FF2B5EF4-FFF2-40B4-BE49-F238E27FC236}">
                <a16:creationId xmlns:a16="http://schemas.microsoft.com/office/drawing/2014/main" id="{BF80C030-5AEA-483B-9A27-B0C68D40A185}"/>
              </a:ext>
            </a:extLst>
          </p:cNvPr>
          <p:cNvSpPr txBox="1"/>
          <p:nvPr/>
        </p:nvSpPr>
        <p:spPr>
          <a:xfrm>
            <a:off x="3096896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7" name="object 24">
            <a:extLst>
              <a:ext uri="{FF2B5EF4-FFF2-40B4-BE49-F238E27FC236}">
                <a16:creationId xmlns:a16="http://schemas.microsoft.com/office/drawing/2014/main" id="{1DA09E0E-19BB-4CB3-ACAE-DBF0AAE1EC61}"/>
              </a:ext>
            </a:extLst>
          </p:cNvPr>
          <p:cNvSpPr txBox="1"/>
          <p:nvPr/>
        </p:nvSpPr>
        <p:spPr>
          <a:xfrm>
            <a:off x="1418620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8" name="object 25">
            <a:extLst>
              <a:ext uri="{FF2B5EF4-FFF2-40B4-BE49-F238E27FC236}">
                <a16:creationId xmlns:a16="http://schemas.microsoft.com/office/drawing/2014/main" id="{3452DDB1-F94B-43A8-A217-67E56CDB2811}"/>
              </a:ext>
            </a:extLst>
          </p:cNvPr>
          <p:cNvSpPr txBox="1"/>
          <p:nvPr/>
        </p:nvSpPr>
        <p:spPr>
          <a:xfrm>
            <a:off x="230936" y="2002465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9" name="object 26">
            <a:extLst>
              <a:ext uri="{FF2B5EF4-FFF2-40B4-BE49-F238E27FC236}">
                <a16:creationId xmlns:a16="http://schemas.microsoft.com/office/drawing/2014/main" id="{918F5F71-0410-40A7-95E9-BD4CBA92F719}"/>
              </a:ext>
            </a:extLst>
          </p:cNvPr>
          <p:cNvSpPr txBox="1"/>
          <p:nvPr/>
        </p:nvSpPr>
        <p:spPr>
          <a:xfrm>
            <a:off x="230936" y="2678528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0" name="object 27">
            <a:extLst>
              <a:ext uri="{FF2B5EF4-FFF2-40B4-BE49-F238E27FC236}">
                <a16:creationId xmlns:a16="http://schemas.microsoft.com/office/drawing/2014/main" id="{A87CEAB7-DB45-4E52-8810-B5183D420ABC}"/>
              </a:ext>
            </a:extLst>
          </p:cNvPr>
          <p:cNvSpPr txBox="1"/>
          <p:nvPr/>
        </p:nvSpPr>
        <p:spPr>
          <a:xfrm>
            <a:off x="230936" y="3354590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1" name="object 28">
            <a:extLst>
              <a:ext uri="{FF2B5EF4-FFF2-40B4-BE49-F238E27FC236}">
                <a16:creationId xmlns:a16="http://schemas.microsoft.com/office/drawing/2014/main" id="{32312B21-77CE-4F6C-94E7-13CAC2BFC76A}"/>
              </a:ext>
            </a:extLst>
          </p:cNvPr>
          <p:cNvSpPr txBox="1"/>
          <p:nvPr/>
        </p:nvSpPr>
        <p:spPr>
          <a:xfrm>
            <a:off x="230936" y="4030655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2" name="object 29">
            <a:extLst>
              <a:ext uri="{FF2B5EF4-FFF2-40B4-BE49-F238E27FC236}">
                <a16:creationId xmlns:a16="http://schemas.microsoft.com/office/drawing/2014/main" id="{0DC48F28-C507-4286-AF2E-127A59490C6F}"/>
              </a:ext>
            </a:extLst>
          </p:cNvPr>
          <p:cNvSpPr txBox="1"/>
          <p:nvPr/>
        </p:nvSpPr>
        <p:spPr>
          <a:xfrm>
            <a:off x="230936" y="4706718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3" name="object 30">
            <a:extLst>
              <a:ext uri="{FF2B5EF4-FFF2-40B4-BE49-F238E27FC236}">
                <a16:creationId xmlns:a16="http://schemas.microsoft.com/office/drawing/2014/main" id="{07154B83-B32D-4CE5-8427-BED2B15F17F0}"/>
              </a:ext>
            </a:extLst>
          </p:cNvPr>
          <p:cNvSpPr txBox="1"/>
          <p:nvPr/>
        </p:nvSpPr>
        <p:spPr>
          <a:xfrm>
            <a:off x="230936" y="5382781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4" name="object 31">
            <a:extLst>
              <a:ext uri="{FF2B5EF4-FFF2-40B4-BE49-F238E27FC236}">
                <a16:creationId xmlns:a16="http://schemas.microsoft.com/office/drawing/2014/main" id="{576A4A67-819A-495A-9DA5-125D171CDABE}"/>
              </a:ext>
            </a:extLst>
          </p:cNvPr>
          <p:cNvSpPr txBox="1"/>
          <p:nvPr/>
        </p:nvSpPr>
        <p:spPr>
          <a:xfrm>
            <a:off x="230936" y="6058845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12" name="object 49">
            <a:extLst>
              <a:ext uri="{FF2B5EF4-FFF2-40B4-BE49-F238E27FC236}">
                <a16:creationId xmlns:a16="http://schemas.microsoft.com/office/drawing/2014/main" id="{DECC9274-3DFD-4409-8D71-90078129CF35}"/>
              </a:ext>
            </a:extLst>
          </p:cNvPr>
          <p:cNvSpPr txBox="1"/>
          <p:nvPr/>
        </p:nvSpPr>
        <p:spPr>
          <a:xfrm>
            <a:off x="4335811" y="6433214"/>
            <a:ext cx="1294392" cy="219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Display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35" dirty="0">
                <a:solidFill>
                  <a:srgbClr val="FFFFFF"/>
                </a:solidFill>
                <a:latin typeface="Calibri"/>
                <a:cs typeface="Calibri"/>
              </a:rPr>
              <a:t>Strip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13" name="object 50">
            <a:extLst>
              <a:ext uri="{FF2B5EF4-FFF2-40B4-BE49-F238E27FC236}">
                <a16:creationId xmlns:a16="http://schemas.microsoft.com/office/drawing/2014/main" id="{2CB68A01-0658-4FA1-AF77-6B144103A2FA}"/>
              </a:ext>
            </a:extLst>
          </p:cNvPr>
          <p:cNvGrpSpPr/>
          <p:nvPr/>
        </p:nvGrpSpPr>
        <p:grpSpPr>
          <a:xfrm>
            <a:off x="819333" y="1775378"/>
            <a:ext cx="8689936" cy="4916830"/>
            <a:chOff x="1257734" y="2313965"/>
            <a:chExt cx="8773437" cy="5000625"/>
          </a:xfrm>
        </p:grpSpPr>
        <p:sp>
          <p:nvSpPr>
            <p:cNvPr id="214" name="object 51">
              <a:extLst>
                <a:ext uri="{FF2B5EF4-FFF2-40B4-BE49-F238E27FC236}">
                  <a16:creationId xmlns:a16="http://schemas.microsoft.com/office/drawing/2014/main" id="{5EA651E6-9EB9-4607-BB05-7BD511AD838A}"/>
                </a:ext>
              </a:extLst>
            </p:cNvPr>
            <p:cNvSpPr/>
            <p:nvPr/>
          </p:nvSpPr>
          <p:spPr>
            <a:xfrm>
              <a:off x="1257734" y="3701374"/>
              <a:ext cx="8334904" cy="46498"/>
            </a:xfrm>
            <a:custGeom>
              <a:avLst/>
              <a:gdLst/>
              <a:ahLst/>
              <a:cxnLst/>
              <a:rect l="l" t="t" r="r" b="b"/>
              <a:pathLst>
                <a:path w="8376920">
                  <a:moveTo>
                    <a:pt x="0" y="0"/>
                  </a:moveTo>
                  <a:lnTo>
                    <a:pt x="83764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52">
              <a:extLst>
                <a:ext uri="{FF2B5EF4-FFF2-40B4-BE49-F238E27FC236}">
                  <a16:creationId xmlns:a16="http://schemas.microsoft.com/office/drawing/2014/main" id="{88CD40A6-6C98-4525-9801-65EA5C6D4B36}"/>
                </a:ext>
              </a:extLst>
            </p:cNvPr>
            <p:cNvSpPr/>
            <p:nvPr/>
          </p:nvSpPr>
          <p:spPr>
            <a:xfrm flipV="1">
              <a:off x="1257734" y="4332319"/>
              <a:ext cx="8334904" cy="46498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53">
              <a:extLst>
                <a:ext uri="{FF2B5EF4-FFF2-40B4-BE49-F238E27FC236}">
                  <a16:creationId xmlns:a16="http://schemas.microsoft.com/office/drawing/2014/main" id="{AA76F6AF-0D85-49B2-B2DC-C9D6EE6FCD3F}"/>
                </a:ext>
              </a:extLst>
            </p:cNvPr>
            <p:cNvSpPr/>
            <p:nvPr/>
          </p:nvSpPr>
          <p:spPr>
            <a:xfrm>
              <a:off x="9660331" y="2313965"/>
              <a:ext cx="370840" cy="5000625"/>
            </a:xfrm>
            <a:custGeom>
              <a:avLst/>
              <a:gdLst/>
              <a:ahLst/>
              <a:cxnLst/>
              <a:rect l="l" t="t" r="r" b="b"/>
              <a:pathLst>
                <a:path w="370840" h="5000625">
                  <a:moveTo>
                    <a:pt x="370243" y="0"/>
                  </a:moveTo>
                  <a:lnTo>
                    <a:pt x="0" y="0"/>
                  </a:lnTo>
                  <a:lnTo>
                    <a:pt x="0" y="5000015"/>
                  </a:lnTo>
                  <a:lnTo>
                    <a:pt x="370243" y="5000015"/>
                  </a:lnTo>
                  <a:lnTo>
                    <a:pt x="370243" y="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54">
            <a:extLst>
              <a:ext uri="{FF2B5EF4-FFF2-40B4-BE49-F238E27FC236}">
                <a16:creationId xmlns:a16="http://schemas.microsoft.com/office/drawing/2014/main" id="{135D953A-5C71-49F5-829B-CCE2BF142EEA}"/>
              </a:ext>
            </a:extLst>
          </p:cNvPr>
          <p:cNvSpPr txBox="1"/>
          <p:nvPr/>
        </p:nvSpPr>
        <p:spPr>
          <a:xfrm>
            <a:off x="8119492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8" name="object 55">
            <a:extLst>
              <a:ext uri="{FF2B5EF4-FFF2-40B4-BE49-F238E27FC236}">
                <a16:creationId xmlns:a16="http://schemas.microsoft.com/office/drawing/2014/main" id="{215E20D4-0AE8-4E8F-8304-C0B9DC690942}"/>
              </a:ext>
            </a:extLst>
          </p:cNvPr>
          <p:cNvSpPr txBox="1"/>
          <p:nvPr/>
        </p:nvSpPr>
        <p:spPr>
          <a:xfrm>
            <a:off x="9264407" y="3733507"/>
            <a:ext cx="215444" cy="10158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5" dirty="0">
                <a:solidFill>
                  <a:srgbClr val="231F20"/>
                </a:solidFill>
                <a:latin typeface="Calibri"/>
                <a:cs typeface="Calibri"/>
              </a:rPr>
              <a:t>Cash</a:t>
            </a:r>
            <a:r>
              <a:rPr sz="14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Calibri"/>
                <a:cs typeface="Calibri"/>
              </a:rPr>
              <a:t>Register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1689EB-EF0B-74B6-457E-378C8D0BA3DD}"/>
              </a:ext>
            </a:extLst>
          </p:cNvPr>
          <p:cNvGrpSpPr/>
          <p:nvPr/>
        </p:nvGrpSpPr>
        <p:grpSpPr>
          <a:xfrm>
            <a:off x="808187" y="1821809"/>
            <a:ext cx="1602579" cy="861973"/>
            <a:chOff x="1431010" y="1826184"/>
            <a:chExt cx="1602579" cy="861973"/>
          </a:xfrm>
        </p:grpSpPr>
        <p:pic>
          <p:nvPicPr>
            <p:cNvPr id="8" name="Picture 7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426D7400-DDA0-2B9D-0E39-0C095CAE4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010" y="1826706"/>
              <a:ext cx="997129" cy="861451"/>
            </a:xfrm>
            <a:prstGeom prst="rect">
              <a:avLst/>
            </a:prstGeom>
          </p:spPr>
        </p:pic>
        <p:pic>
          <p:nvPicPr>
            <p:cNvPr id="18" name="Picture 17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B76EDB94-B7F0-81B5-5A04-90A6A184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460" y="1826184"/>
              <a:ext cx="997129" cy="861451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3088377-E2B0-B0C8-C661-28CDA7D73A13}"/>
              </a:ext>
            </a:extLst>
          </p:cNvPr>
          <p:cNvGrpSpPr/>
          <p:nvPr/>
        </p:nvGrpSpPr>
        <p:grpSpPr>
          <a:xfrm>
            <a:off x="2465163" y="1816204"/>
            <a:ext cx="1603519" cy="1607942"/>
            <a:chOff x="2465134" y="1820521"/>
            <a:chExt cx="1547930" cy="1474190"/>
          </a:xfrm>
        </p:grpSpPr>
        <p:pic>
          <p:nvPicPr>
            <p:cNvPr id="92" name="Picture 91" descr="A close-up of a card game&#10;&#10;AI-generated content may be incorrect.">
              <a:extLst>
                <a:ext uri="{FF2B5EF4-FFF2-40B4-BE49-F238E27FC236}">
                  <a16:creationId xmlns:a16="http://schemas.microsoft.com/office/drawing/2014/main" id="{4F1AA915-6258-3393-5F11-241AB0B1D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134" y="1825458"/>
              <a:ext cx="781692" cy="1469253"/>
            </a:xfrm>
            <a:prstGeom prst="rect">
              <a:avLst/>
            </a:prstGeom>
          </p:spPr>
        </p:pic>
        <p:pic>
          <p:nvPicPr>
            <p:cNvPr id="105" name="Picture 104" descr="A close-up of a card game&#10;&#10;AI-generated content may be incorrect.">
              <a:extLst>
                <a:ext uri="{FF2B5EF4-FFF2-40B4-BE49-F238E27FC236}">
                  <a16:creationId xmlns:a16="http://schemas.microsoft.com/office/drawing/2014/main" id="{67392A32-8EC6-2104-176C-FF85D9B3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372" y="1820521"/>
              <a:ext cx="781692" cy="1469253"/>
            </a:xfrm>
            <a:prstGeom prst="rect">
              <a:avLst/>
            </a:prstGeom>
          </p:spPr>
        </p:pic>
      </p:grpSp>
      <p:pic>
        <p:nvPicPr>
          <p:cNvPr id="161" name="Picture 160" descr="A poster for a lottery game&#10;&#10;AI-generated content may be incorrect.">
            <a:extLst>
              <a:ext uri="{FF2B5EF4-FFF2-40B4-BE49-F238E27FC236}">
                <a16:creationId xmlns:a16="http://schemas.microsoft.com/office/drawing/2014/main" id="{7C6A6740-E116-5A45-E42A-70BEBDB8AC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96" y="1820159"/>
            <a:ext cx="796489" cy="1268778"/>
          </a:xfrm>
          <a:prstGeom prst="rect">
            <a:avLst/>
          </a:prstGeom>
        </p:spPr>
      </p:pic>
      <p:pic>
        <p:nvPicPr>
          <p:cNvPr id="163" name="Picture 162" descr="A poster for a lottery game&#10;&#10;AI-generated content may be incorrect.">
            <a:extLst>
              <a:ext uri="{FF2B5EF4-FFF2-40B4-BE49-F238E27FC236}">
                <a16:creationId xmlns:a16="http://schemas.microsoft.com/office/drawing/2014/main" id="{5CFE0FD7-A7E7-5A66-EF83-7794B8F717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55" y="1819702"/>
            <a:ext cx="796489" cy="1268778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CEFDBDF-070B-3E0B-9626-6649115C8BC9}"/>
              </a:ext>
            </a:extLst>
          </p:cNvPr>
          <p:cNvGrpSpPr/>
          <p:nvPr/>
        </p:nvGrpSpPr>
        <p:grpSpPr>
          <a:xfrm>
            <a:off x="5782755" y="1825018"/>
            <a:ext cx="1598391" cy="1263394"/>
            <a:chOff x="5770350" y="1828208"/>
            <a:chExt cx="1594494" cy="1263394"/>
          </a:xfrm>
        </p:grpSpPr>
        <p:pic>
          <p:nvPicPr>
            <p:cNvPr id="174" name="Picture 173" descr="A poster for a casino&#10;&#10;AI-generated content may be incorrect.">
              <a:extLst>
                <a:ext uri="{FF2B5EF4-FFF2-40B4-BE49-F238E27FC236}">
                  <a16:creationId xmlns:a16="http://schemas.microsoft.com/office/drawing/2014/main" id="{3A13BB8E-1EC2-262A-1CB9-59748659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50" y="1828208"/>
              <a:ext cx="796489" cy="1262446"/>
            </a:xfrm>
            <a:prstGeom prst="rect">
              <a:avLst/>
            </a:prstGeom>
          </p:spPr>
        </p:pic>
        <p:pic>
          <p:nvPicPr>
            <p:cNvPr id="196" name="Picture 195" descr="A poster for a casino&#10;&#10;AI-generated content may be incorrect.">
              <a:extLst>
                <a:ext uri="{FF2B5EF4-FFF2-40B4-BE49-F238E27FC236}">
                  <a16:creationId xmlns:a16="http://schemas.microsoft.com/office/drawing/2014/main" id="{CB650567-A521-97BA-9AD0-31BF3953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355" y="1829156"/>
              <a:ext cx="796489" cy="1262446"/>
            </a:xfrm>
            <a:prstGeom prst="rect">
              <a:avLst/>
            </a:prstGeom>
          </p:spPr>
        </p:pic>
      </p:grpSp>
      <p:pic>
        <p:nvPicPr>
          <p:cNvPr id="198" name="Picture 197" descr="A poster for a crossword puzzle game&#10;&#10;Description automatically generated">
            <a:extLst>
              <a:ext uri="{FF2B5EF4-FFF2-40B4-BE49-F238E27FC236}">
                <a16:creationId xmlns:a16="http://schemas.microsoft.com/office/drawing/2014/main" id="{B5AE900D-5E88-3CE8-0D73-D496C7B6D4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20" y="2315253"/>
            <a:ext cx="806375" cy="1317653"/>
          </a:xfrm>
          <a:prstGeom prst="rect">
            <a:avLst/>
          </a:prstGeom>
        </p:spPr>
      </p:pic>
      <p:pic>
        <p:nvPicPr>
          <p:cNvPr id="199" name="Picture 198" descr="A poster for a crossword puzzle game&#10;&#10;Description automatically generated">
            <a:extLst>
              <a:ext uri="{FF2B5EF4-FFF2-40B4-BE49-F238E27FC236}">
                <a16:creationId xmlns:a16="http://schemas.microsoft.com/office/drawing/2014/main" id="{57BB5772-6217-5901-5D80-BFEE166337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56" y="2315253"/>
            <a:ext cx="806375" cy="1317653"/>
          </a:xfrm>
          <a:prstGeom prst="rect">
            <a:avLst/>
          </a:prstGeom>
        </p:spPr>
      </p:pic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EFF5286-292F-5DC8-F944-70E4126323C2}"/>
              </a:ext>
            </a:extLst>
          </p:cNvPr>
          <p:cNvGrpSpPr/>
          <p:nvPr/>
        </p:nvGrpSpPr>
        <p:grpSpPr>
          <a:xfrm>
            <a:off x="7440895" y="1815321"/>
            <a:ext cx="1623367" cy="861576"/>
            <a:chOff x="5076654" y="2421971"/>
            <a:chExt cx="1292418" cy="692007"/>
          </a:xfrm>
        </p:grpSpPr>
        <p:pic>
          <p:nvPicPr>
            <p:cNvPr id="233" name="Picture 232" descr="A poster of a game&#10;&#10;AI-generated content may be incorrect.">
              <a:extLst>
                <a:ext uri="{FF2B5EF4-FFF2-40B4-BE49-F238E27FC236}">
                  <a16:creationId xmlns:a16="http://schemas.microsoft.com/office/drawing/2014/main" id="{986DA858-94CC-B9D2-63E7-D15AC233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54" y="2421971"/>
              <a:ext cx="659713" cy="692007"/>
            </a:xfrm>
            <a:prstGeom prst="rect">
              <a:avLst/>
            </a:prstGeom>
          </p:spPr>
        </p:pic>
        <p:pic>
          <p:nvPicPr>
            <p:cNvPr id="234" name="Picture 233" descr="A poster of a game&#10;&#10;AI-generated content may be incorrect.">
              <a:extLst>
                <a:ext uri="{FF2B5EF4-FFF2-40B4-BE49-F238E27FC236}">
                  <a16:creationId xmlns:a16="http://schemas.microsoft.com/office/drawing/2014/main" id="{C0B1B24A-0AD1-0B76-E6B8-FEB8FC6DF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59" y="2421971"/>
              <a:ext cx="659713" cy="69200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51C25-487B-12A5-51B2-2A6B228A836C}"/>
              </a:ext>
            </a:extLst>
          </p:cNvPr>
          <p:cNvGrpSpPr/>
          <p:nvPr/>
        </p:nvGrpSpPr>
        <p:grpSpPr>
          <a:xfrm>
            <a:off x="2469064" y="2281704"/>
            <a:ext cx="1599929" cy="1618465"/>
            <a:chOff x="2459900" y="2392505"/>
            <a:chExt cx="1529136" cy="1565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32BED6-4E91-D7FE-95A2-51358229A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9900" y="2392505"/>
              <a:ext cx="770608" cy="15654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75E13A-A271-FDFA-D99D-EF6A79E15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8428" y="2392626"/>
              <a:ext cx="770608" cy="15654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9A567A-DC3F-B0A6-3006-B00D4BD23C13}"/>
              </a:ext>
            </a:extLst>
          </p:cNvPr>
          <p:cNvGrpSpPr/>
          <p:nvPr/>
        </p:nvGrpSpPr>
        <p:grpSpPr>
          <a:xfrm>
            <a:off x="810022" y="2301605"/>
            <a:ext cx="1600360" cy="824689"/>
            <a:chOff x="812041" y="2266608"/>
            <a:chExt cx="1600360" cy="8246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26C851-E8DC-4B06-9EEB-541228CF6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041" y="2266608"/>
              <a:ext cx="953489" cy="8218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93A290-6D90-A28A-E787-EF0AB9223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8912" y="2269425"/>
              <a:ext cx="953489" cy="82187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087796-E573-E1C8-98AF-ADBA31BDF088}"/>
              </a:ext>
            </a:extLst>
          </p:cNvPr>
          <p:cNvGrpSpPr/>
          <p:nvPr/>
        </p:nvGrpSpPr>
        <p:grpSpPr>
          <a:xfrm>
            <a:off x="2466941" y="2820096"/>
            <a:ext cx="1595169" cy="1456121"/>
            <a:chOff x="2466941" y="3031630"/>
            <a:chExt cx="1595169" cy="1456121"/>
          </a:xfrm>
        </p:grpSpPr>
        <p:pic>
          <p:nvPicPr>
            <p:cNvPr id="102" name="Picture 101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9D38AD99-32DE-1C2E-F24D-C90801B1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941" y="3032841"/>
              <a:ext cx="802047" cy="1454910"/>
            </a:xfrm>
            <a:prstGeom prst="rect">
              <a:avLst/>
            </a:prstGeom>
          </p:spPr>
        </p:pic>
        <p:pic>
          <p:nvPicPr>
            <p:cNvPr id="106" name="Picture 105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6C1F67A7-0936-C86E-C7B6-3D26040A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065" y="3031630"/>
              <a:ext cx="802045" cy="145491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1F738E-761C-B7E4-B5AE-3C87F82FA135}"/>
              </a:ext>
            </a:extLst>
          </p:cNvPr>
          <p:cNvGrpSpPr/>
          <p:nvPr/>
        </p:nvGrpSpPr>
        <p:grpSpPr>
          <a:xfrm>
            <a:off x="810201" y="2793670"/>
            <a:ext cx="1012493" cy="1011499"/>
            <a:chOff x="951408" y="2793670"/>
            <a:chExt cx="1012493" cy="1011499"/>
          </a:xfrm>
        </p:grpSpPr>
        <p:pic>
          <p:nvPicPr>
            <p:cNvPr id="33" name="Picture 32" descr="A poster of a game&#10;&#10;AI-generated content may be incorrect.">
              <a:extLst>
                <a:ext uri="{FF2B5EF4-FFF2-40B4-BE49-F238E27FC236}">
                  <a16:creationId xmlns:a16="http://schemas.microsoft.com/office/drawing/2014/main" id="{1248B940-22B5-DD90-116B-B350684A8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8" y="2796725"/>
              <a:ext cx="806755" cy="1008444"/>
            </a:xfrm>
            <a:prstGeom prst="rect">
              <a:avLst/>
            </a:prstGeom>
          </p:spPr>
        </p:pic>
        <p:pic>
          <p:nvPicPr>
            <p:cNvPr id="34" name="Picture 33" descr="A poster of a game&#10;&#10;AI-generated content may be incorrect.">
              <a:extLst>
                <a:ext uri="{FF2B5EF4-FFF2-40B4-BE49-F238E27FC236}">
                  <a16:creationId xmlns:a16="http://schemas.microsoft.com/office/drawing/2014/main" id="{22363F14-084F-5197-9145-660B2CE3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146" y="2793670"/>
              <a:ext cx="806755" cy="100844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874C63-816D-2C38-4DEE-73441F25FB75}"/>
              </a:ext>
            </a:extLst>
          </p:cNvPr>
          <p:cNvGrpSpPr/>
          <p:nvPr/>
        </p:nvGrpSpPr>
        <p:grpSpPr>
          <a:xfrm>
            <a:off x="1616328" y="2794728"/>
            <a:ext cx="787823" cy="1077595"/>
            <a:chOff x="1037377" y="2282071"/>
            <a:chExt cx="651047" cy="867944"/>
          </a:xfrm>
        </p:grpSpPr>
        <p:pic>
          <p:nvPicPr>
            <p:cNvPr id="30" name="Picture 29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F75F61AD-1236-A9A3-A43B-1DDDFDE8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377" y="2282072"/>
              <a:ext cx="401275" cy="867943"/>
            </a:xfrm>
            <a:prstGeom prst="rect">
              <a:avLst/>
            </a:prstGeom>
          </p:spPr>
        </p:pic>
        <p:pic>
          <p:nvPicPr>
            <p:cNvPr id="32" name="Picture 31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EE467B6F-F3D5-F88A-C619-C71A5B0C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149" y="2282071"/>
              <a:ext cx="401275" cy="867943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99B1FB-7972-DEE1-99A6-2821C6CCEEFF}"/>
              </a:ext>
            </a:extLst>
          </p:cNvPr>
          <p:cNvGrpSpPr/>
          <p:nvPr/>
        </p:nvGrpSpPr>
        <p:grpSpPr>
          <a:xfrm>
            <a:off x="810142" y="3601484"/>
            <a:ext cx="852497" cy="917260"/>
            <a:chOff x="1439902" y="3531995"/>
            <a:chExt cx="852497" cy="917260"/>
          </a:xfrm>
        </p:grpSpPr>
        <p:pic>
          <p:nvPicPr>
            <p:cNvPr id="20" name="Picture 19" descr="A screenshot of a lottery ticket&#10;&#10;AI-generated content may be incorrect.">
              <a:extLst>
                <a:ext uri="{FF2B5EF4-FFF2-40B4-BE49-F238E27FC236}">
                  <a16:creationId xmlns:a16="http://schemas.microsoft.com/office/drawing/2014/main" id="{18C2BB3C-75AA-795D-FB1E-FCBDE3A46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902" y="3531995"/>
              <a:ext cx="687109" cy="916145"/>
            </a:xfrm>
            <a:prstGeom prst="rect">
              <a:avLst/>
            </a:prstGeom>
          </p:spPr>
        </p:pic>
        <p:pic>
          <p:nvPicPr>
            <p:cNvPr id="22" name="Picture 21" descr="A screenshot of a lottery ticket&#10;&#10;AI-generated content may be incorrect.">
              <a:extLst>
                <a:ext uri="{FF2B5EF4-FFF2-40B4-BE49-F238E27FC236}">
                  <a16:creationId xmlns:a16="http://schemas.microsoft.com/office/drawing/2014/main" id="{C6ECCE0F-FA19-8526-A4B7-D4D2E26FF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90" y="3533110"/>
              <a:ext cx="687109" cy="91614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EC40E9-FAFB-B6DA-0B35-36399B7CD3ED}"/>
              </a:ext>
            </a:extLst>
          </p:cNvPr>
          <p:cNvGrpSpPr/>
          <p:nvPr/>
        </p:nvGrpSpPr>
        <p:grpSpPr>
          <a:xfrm>
            <a:off x="1425427" y="3604869"/>
            <a:ext cx="979807" cy="907203"/>
            <a:chOff x="1283244" y="3017993"/>
            <a:chExt cx="812911" cy="757582"/>
          </a:xfrm>
        </p:grpSpPr>
        <p:pic>
          <p:nvPicPr>
            <p:cNvPr id="41" name="Picture 40" descr="A poster for a candy game&#10;&#10;AI-generated content may be incorrect.">
              <a:extLst>
                <a:ext uri="{FF2B5EF4-FFF2-40B4-BE49-F238E27FC236}">
                  <a16:creationId xmlns:a16="http://schemas.microsoft.com/office/drawing/2014/main" id="{5C48674F-0B6F-44D7-E866-950256040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244" y="3017993"/>
              <a:ext cx="567353" cy="756471"/>
            </a:xfrm>
            <a:prstGeom prst="rect">
              <a:avLst/>
            </a:prstGeom>
          </p:spPr>
        </p:pic>
        <p:pic>
          <p:nvPicPr>
            <p:cNvPr id="42" name="Picture 41" descr="A poster for a candy game&#10;&#10;AI-generated content may be incorrect.">
              <a:extLst>
                <a:ext uri="{FF2B5EF4-FFF2-40B4-BE49-F238E27FC236}">
                  <a16:creationId xmlns:a16="http://schemas.microsoft.com/office/drawing/2014/main" id="{9438CC8D-903A-1AF9-85E2-74F7B811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802" y="3019104"/>
              <a:ext cx="567353" cy="756471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1098-912E-BE00-8304-E0CDBEB18DAA}"/>
              </a:ext>
            </a:extLst>
          </p:cNvPr>
          <p:cNvGrpSpPr/>
          <p:nvPr/>
        </p:nvGrpSpPr>
        <p:grpSpPr>
          <a:xfrm>
            <a:off x="1604790" y="4511638"/>
            <a:ext cx="801400" cy="1886726"/>
            <a:chOff x="995548" y="3124656"/>
            <a:chExt cx="642588" cy="1604999"/>
          </a:xfrm>
        </p:grpSpPr>
        <p:pic>
          <p:nvPicPr>
            <p:cNvPr id="61" name="Picture 60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EBE896FB-411A-A153-878C-42EAAB2A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41" y="3124656"/>
              <a:ext cx="641795" cy="803079"/>
            </a:xfrm>
            <a:prstGeom prst="rect">
              <a:avLst/>
            </a:prstGeom>
          </p:spPr>
        </p:pic>
        <p:pic>
          <p:nvPicPr>
            <p:cNvPr id="62" name="Picture 61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D49807A9-3472-F249-F8BC-18D0813B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48" y="3926576"/>
              <a:ext cx="641795" cy="80307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F47B67-55AE-C675-04C5-ED6F272527EF}"/>
              </a:ext>
            </a:extLst>
          </p:cNvPr>
          <p:cNvGrpSpPr/>
          <p:nvPr/>
        </p:nvGrpSpPr>
        <p:grpSpPr>
          <a:xfrm>
            <a:off x="809296" y="4510389"/>
            <a:ext cx="800411" cy="1887976"/>
            <a:chOff x="1031430" y="4039774"/>
            <a:chExt cx="645851" cy="1611745"/>
          </a:xfrm>
        </p:grpSpPr>
        <p:pic>
          <p:nvPicPr>
            <p:cNvPr id="66" name="Picture 65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14B4B731-8392-A1BB-C1A8-489E2F4F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54" y="4039774"/>
              <a:ext cx="645127" cy="806408"/>
            </a:xfrm>
            <a:prstGeom prst="rect">
              <a:avLst/>
            </a:prstGeom>
          </p:spPr>
        </p:pic>
        <p:pic>
          <p:nvPicPr>
            <p:cNvPr id="68" name="Picture 67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A344ED67-D235-BD9A-FC33-DC365776B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30" y="4845111"/>
              <a:ext cx="645127" cy="806408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D543C06-3B0C-EAAE-D1A9-75F3BBB059CA}"/>
              </a:ext>
            </a:extLst>
          </p:cNvPr>
          <p:cNvGrpSpPr/>
          <p:nvPr/>
        </p:nvGrpSpPr>
        <p:grpSpPr>
          <a:xfrm>
            <a:off x="4130298" y="2238973"/>
            <a:ext cx="1593455" cy="1272718"/>
            <a:chOff x="4129100" y="2210926"/>
            <a:chExt cx="1593455" cy="1272718"/>
          </a:xfrm>
        </p:grpSpPr>
        <p:pic>
          <p:nvPicPr>
            <p:cNvPr id="73" name="Picture 72" descr="A card with flowers and crossword puzzle&#10;&#10;AI-generated content may be incorrect.">
              <a:extLst>
                <a:ext uri="{FF2B5EF4-FFF2-40B4-BE49-F238E27FC236}">
                  <a16:creationId xmlns:a16="http://schemas.microsoft.com/office/drawing/2014/main" id="{16FC3DA4-BCAA-43B0-D5B9-F3759618A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100" y="2220749"/>
              <a:ext cx="805468" cy="1262895"/>
            </a:xfrm>
            <a:prstGeom prst="rect">
              <a:avLst/>
            </a:prstGeom>
          </p:spPr>
        </p:pic>
        <p:pic>
          <p:nvPicPr>
            <p:cNvPr id="77" name="Picture 76" descr="A card with flowers and crossword puzzle&#10;&#10;AI-generated content may be incorrect.">
              <a:extLst>
                <a:ext uri="{FF2B5EF4-FFF2-40B4-BE49-F238E27FC236}">
                  <a16:creationId xmlns:a16="http://schemas.microsoft.com/office/drawing/2014/main" id="{2E80EDC1-C35D-8B25-778E-385A2EE4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087" y="2210926"/>
              <a:ext cx="805468" cy="1262895"/>
            </a:xfrm>
            <a:prstGeom prst="rect">
              <a:avLst/>
            </a:prstGeom>
          </p:spPr>
        </p:pic>
      </p:grpSp>
      <p:pic>
        <p:nvPicPr>
          <p:cNvPr id="138" name="Picture 137" descr="A screenshot of a game&#10;&#10;AI-generated content may be incorrect.">
            <a:extLst>
              <a:ext uri="{FF2B5EF4-FFF2-40B4-BE49-F238E27FC236}">
                <a16:creationId xmlns:a16="http://schemas.microsoft.com/office/drawing/2014/main" id="{14795C7A-0175-0769-D5CE-92E2A6E9B8E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76" y="3524306"/>
            <a:ext cx="827943" cy="1515899"/>
          </a:xfrm>
          <a:prstGeom prst="rect">
            <a:avLst/>
          </a:prstGeom>
        </p:spPr>
      </p:pic>
      <p:pic>
        <p:nvPicPr>
          <p:cNvPr id="139" name="Picture 138" descr="A screenshot of a game&#10;&#10;AI-generated content may be incorrect.">
            <a:extLst>
              <a:ext uri="{FF2B5EF4-FFF2-40B4-BE49-F238E27FC236}">
                <a16:creationId xmlns:a16="http://schemas.microsoft.com/office/drawing/2014/main" id="{0C5EB98C-F8CE-2039-91FB-BEB2768791D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91" y="3524710"/>
            <a:ext cx="827943" cy="1515899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2742CB16-5354-7D4E-5EB6-79DA6FFAE904}"/>
              </a:ext>
            </a:extLst>
          </p:cNvPr>
          <p:cNvGrpSpPr/>
          <p:nvPr/>
        </p:nvGrpSpPr>
        <p:grpSpPr>
          <a:xfrm>
            <a:off x="4131850" y="2600803"/>
            <a:ext cx="1596507" cy="1573781"/>
            <a:chOff x="4125038" y="2583973"/>
            <a:chExt cx="1596507" cy="1573781"/>
          </a:xfrm>
        </p:grpSpPr>
        <p:pic>
          <p:nvPicPr>
            <p:cNvPr id="169" name="Picture 168" descr="A couple holding hands and looking at an airplane&#10;&#10;Description automatically generated">
              <a:extLst>
                <a:ext uri="{FF2B5EF4-FFF2-40B4-BE49-F238E27FC236}">
                  <a16:creationId xmlns:a16="http://schemas.microsoft.com/office/drawing/2014/main" id="{E8490AB8-7688-8F75-C0F9-493CE7085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038" y="2583973"/>
              <a:ext cx="789824" cy="1565450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3A02949A-D053-BEEF-F8DB-F18035688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921134" y="2592303"/>
              <a:ext cx="800411" cy="1565451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D3419CB-C46A-A38D-74A6-7600AE9D62E2}"/>
              </a:ext>
            </a:extLst>
          </p:cNvPr>
          <p:cNvGrpSpPr/>
          <p:nvPr/>
        </p:nvGrpSpPr>
        <p:grpSpPr>
          <a:xfrm>
            <a:off x="4128540" y="2979223"/>
            <a:ext cx="1600590" cy="1500967"/>
            <a:chOff x="4128541" y="4156270"/>
            <a:chExt cx="1600590" cy="1500967"/>
          </a:xfrm>
        </p:grpSpPr>
        <p:pic>
          <p:nvPicPr>
            <p:cNvPr id="149" name="Picture 148" descr="A poster with a lotto game&#10;&#10;AI-generated content may be incorrect.">
              <a:extLst>
                <a:ext uri="{FF2B5EF4-FFF2-40B4-BE49-F238E27FC236}">
                  <a16:creationId xmlns:a16="http://schemas.microsoft.com/office/drawing/2014/main" id="{BECC5FB8-50DF-B632-C14C-77B8DCA9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541" y="4156270"/>
              <a:ext cx="803974" cy="1499040"/>
            </a:xfrm>
            <a:prstGeom prst="rect">
              <a:avLst/>
            </a:prstGeom>
          </p:spPr>
        </p:pic>
        <p:pic>
          <p:nvPicPr>
            <p:cNvPr id="150" name="Picture 149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A859FF26-AB8E-6FB3-DD80-F35A07BE1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111" y="4158197"/>
              <a:ext cx="811020" cy="149904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B809AEA-65DF-28F0-4668-80605B282F46}"/>
              </a:ext>
            </a:extLst>
          </p:cNvPr>
          <p:cNvGrpSpPr/>
          <p:nvPr/>
        </p:nvGrpSpPr>
        <p:grpSpPr>
          <a:xfrm>
            <a:off x="4135460" y="3527969"/>
            <a:ext cx="1586148" cy="1627691"/>
            <a:chOff x="2373036" y="4694162"/>
            <a:chExt cx="1295179" cy="1351728"/>
          </a:xfrm>
        </p:grpSpPr>
        <p:pic>
          <p:nvPicPr>
            <p:cNvPr id="87" name="Picture 86" descr="A poster with text and images&#10;&#10;AI-generated content may be incorrect.">
              <a:extLst>
                <a:ext uri="{FF2B5EF4-FFF2-40B4-BE49-F238E27FC236}">
                  <a16:creationId xmlns:a16="http://schemas.microsoft.com/office/drawing/2014/main" id="{1FD79732-2565-BF0E-2D0A-55C652763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036" y="4694162"/>
              <a:ext cx="648495" cy="1351725"/>
            </a:xfrm>
            <a:prstGeom prst="rect">
              <a:avLst/>
            </a:prstGeom>
          </p:spPr>
        </p:pic>
        <p:pic>
          <p:nvPicPr>
            <p:cNvPr id="88" name="Picture 87" descr="A poster with text and images&#10;&#10;AI-generated content may be incorrect.">
              <a:extLst>
                <a:ext uri="{FF2B5EF4-FFF2-40B4-BE49-F238E27FC236}">
                  <a16:creationId xmlns:a16="http://schemas.microsoft.com/office/drawing/2014/main" id="{9F71176E-D8C7-D2BE-6341-C768BD2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720" y="4694165"/>
              <a:ext cx="648495" cy="1351725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13F1238-7CBD-41D2-6D9E-C1A8DDA88552}"/>
              </a:ext>
            </a:extLst>
          </p:cNvPr>
          <p:cNvGrpSpPr/>
          <p:nvPr/>
        </p:nvGrpSpPr>
        <p:grpSpPr>
          <a:xfrm>
            <a:off x="4126596" y="4195233"/>
            <a:ext cx="781517" cy="2210984"/>
            <a:chOff x="2349227" y="5195151"/>
            <a:chExt cx="668266" cy="2082324"/>
          </a:xfrm>
        </p:grpSpPr>
        <p:pic>
          <p:nvPicPr>
            <p:cNvPr id="94" name="Picture 9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15DB5532-AE9D-32A4-C0BD-3AE306C66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227" y="5195151"/>
              <a:ext cx="666214" cy="1427693"/>
            </a:xfrm>
            <a:prstGeom prst="rect">
              <a:avLst/>
            </a:prstGeom>
          </p:spPr>
        </p:pic>
        <p:pic>
          <p:nvPicPr>
            <p:cNvPr id="95" name="Picture 94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F81F1027-928C-D8AC-DB23-00570539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279" y="5849782"/>
              <a:ext cx="666214" cy="1427693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F3F7B1B-11C3-4764-5C00-A2F96CCFABD1}"/>
              </a:ext>
            </a:extLst>
          </p:cNvPr>
          <p:cNvGrpSpPr/>
          <p:nvPr/>
        </p:nvGrpSpPr>
        <p:grpSpPr>
          <a:xfrm>
            <a:off x="4901695" y="4195941"/>
            <a:ext cx="826588" cy="2202984"/>
            <a:chOff x="4917728" y="4236871"/>
            <a:chExt cx="816990" cy="2202984"/>
          </a:xfrm>
        </p:grpSpPr>
        <p:pic>
          <p:nvPicPr>
            <p:cNvPr id="97" name="Picture 96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D41F2AF0-A1C9-22EC-F095-9F9F8A5A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728" y="4236871"/>
              <a:ext cx="815293" cy="1505062"/>
            </a:xfrm>
            <a:prstGeom prst="rect">
              <a:avLst/>
            </a:prstGeom>
          </p:spPr>
        </p:pic>
        <p:pic>
          <p:nvPicPr>
            <p:cNvPr id="104" name="Picture 103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6E61419C-A589-9860-27F7-657140F4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425" y="4934793"/>
              <a:ext cx="815293" cy="1505062"/>
            </a:xfrm>
            <a:prstGeom prst="rect">
              <a:avLst/>
            </a:prstGeom>
          </p:spPr>
        </p:pic>
      </p:grpSp>
      <p:pic>
        <p:nvPicPr>
          <p:cNvPr id="226" name="Picture 225" descr="A screenshot of a casino game&#10;&#10;Description automatically generated">
            <a:extLst>
              <a:ext uri="{FF2B5EF4-FFF2-40B4-BE49-F238E27FC236}">
                <a16:creationId xmlns:a16="http://schemas.microsoft.com/office/drawing/2014/main" id="{B57CCD44-403D-2DFA-D151-5B12B337C76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1" y="2774372"/>
            <a:ext cx="781517" cy="181938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F0312847-7806-CD9D-2C0B-12D73FAF6EE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572986" y="2801830"/>
            <a:ext cx="802845" cy="1120594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DB44E68-684D-7A7C-9AE3-82DCB89C9AF8}"/>
              </a:ext>
            </a:extLst>
          </p:cNvPr>
          <p:cNvGrpSpPr/>
          <p:nvPr/>
        </p:nvGrpSpPr>
        <p:grpSpPr>
          <a:xfrm>
            <a:off x="5780315" y="3435642"/>
            <a:ext cx="788879" cy="2286622"/>
            <a:chOff x="3742390" y="3260032"/>
            <a:chExt cx="637906" cy="2252011"/>
          </a:xfrm>
        </p:grpSpPr>
        <p:pic>
          <p:nvPicPr>
            <p:cNvPr id="111" name="Picture 110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00160FF6-261A-07CF-0966-4739E207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390" y="3260032"/>
              <a:ext cx="637814" cy="1786485"/>
            </a:xfrm>
            <a:prstGeom prst="rect">
              <a:avLst/>
            </a:prstGeom>
          </p:spPr>
        </p:pic>
        <p:pic>
          <p:nvPicPr>
            <p:cNvPr id="112" name="Picture 111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53A0AC92-0350-6011-15CB-C31924FA2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482" y="3725558"/>
              <a:ext cx="637814" cy="178648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A4C677C-F355-DA7A-67DC-9B5D3E5EA40C}"/>
              </a:ext>
            </a:extLst>
          </p:cNvPr>
          <p:cNvGrpSpPr/>
          <p:nvPr/>
        </p:nvGrpSpPr>
        <p:grpSpPr>
          <a:xfrm>
            <a:off x="6553202" y="3435226"/>
            <a:ext cx="827943" cy="2295028"/>
            <a:chOff x="4409282" y="3218378"/>
            <a:chExt cx="658515" cy="2260847"/>
          </a:xfrm>
        </p:grpSpPr>
        <p:pic>
          <p:nvPicPr>
            <p:cNvPr id="114" name="Picture 113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A43F15CB-3047-2E4C-D87A-298C7E6E6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410437" y="3218378"/>
              <a:ext cx="657360" cy="1787257"/>
            </a:xfrm>
            <a:prstGeom prst="rect">
              <a:avLst/>
            </a:prstGeom>
          </p:spPr>
        </p:pic>
        <p:pic>
          <p:nvPicPr>
            <p:cNvPr id="115" name="Picture 114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CA3B7791-BA41-7EEB-A507-626C80B8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409282" y="3691968"/>
              <a:ext cx="657360" cy="1787257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F37CE39-33D3-C682-359D-9D661A490AA9}"/>
              </a:ext>
            </a:extLst>
          </p:cNvPr>
          <p:cNvGrpSpPr/>
          <p:nvPr/>
        </p:nvGrpSpPr>
        <p:grpSpPr>
          <a:xfrm>
            <a:off x="7474118" y="2121391"/>
            <a:ext cx="1581739" cy="891553"/>
            <a:chOff x="7447485" y="2142901"/>
            <a:chExt cx="1606875" cy="891553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D454519-3CA8-F7E9-F08F-920D73B7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47485" y="2143584"/>
              <a:ext cx="806375" cy="89087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0FE378B-296B-CC14-15FD-AC1CF52D8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7985" y="2142901"/>
              <a:ext cx="806375" cy="890870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E489947-4B3F-685F-9C5B-620EEDA68286}"/>
              </a:ext>
            </a:extLst>
          </p:cNvPr>
          <p:cNvGrpSpPr/>
          <p:nvPr/>
        </p:nvGrpSpPr>
        <p:grpSpPr>
          <a:xfrm>
            <a:off x="7444220" y="2476584"/>
            <a:ext cx="1612108" cy="1975794"/>
            <a:chOff x="7444220" y="2519112"/>
            <a:chExt cx="1612108" cy="1975794"/>
          </a:xfrm>
        </p:grpSpPr>
        <p:pic>
          <p:nvPicPr>
            <p:cNvPr id="240" name="Picture 239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35D6C5D4-2A30-F30F-47DB-B286C5943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220" y="2519112"/>
              <a:ext cx="810749" cy="1973639"/>
            </a:xfrm>
            <a:prstGeom prst="rect">
              <a:avLst/>
            </a:prstGeom>
          </p:spPr>
        </p:pic>
        <p:pic>
          <p:nvPicPr>
            <p:cNvPr id="242" name="Picture 241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21822057-F61E-DB16-8737-A68D8EB6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579" y="2521267"/>
              <a:ext cx="810749" cy="1973639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4CE81F2-365A-74BE-42D5-CA2B7A13986B}"/>
              </a:ext>
            </a:extLst>
          </p:cNvPr>
          <p:cNvGrpSpPr/>
          <p:nvPr/>
        </p:nvGrpSpPr>
        <p:grpSpPr>
          <a:xfrm>
            <a:off x="7450552" y="2962513"/>
            <a:ext cx="1607788" cy="2639647"/>
            <a:chOff x="7450552" y="2962513"/>
            <a:chExt cx="1607788" cy="2639647"/>
          </a:xfrm>
        </p:grpSpPr>
        <p:pic>
          <p:nvPicPr>
            <p:cNvPr id="241" name="Picture 240" descr="A poster of a dollar sign&#10;&#10;Description automatically generated">
              <a:extLst>
                <a:ext uri="{FF2B5EF4-FFF2-40B4-BE49-F238E27FC236}">
                  <a16:creationId xmlns:a16="http://schemas.microsoft.com/office/drawing/2014/main" id="{BA9B29E3-D610-105B-9CD0-ED026743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552" y="2969631"/>
              <a:ext cx="808607" cy="2632529"/>
            </a:xfrm>
            <a:prstGeom prst="rect">
              <a:avLst/>
            </a:prstGeom>
          </p:spPr>
        </p:pic>
        <p:pic>
          <p:nvPicPr>
            <p:cNvPr id="243" name="Picture 242" descr="A poster of a dollar sign&#10;&#10;Description automatically generated">
              <a:extLst>
                <a:ext uri="{FF2B5EF4-FFF2-40B4-BE49-F238E27FC236}">
                  <a16:creationId xmlns:a16="http://schemas.microsoft.com/office/drawing/2014/main" id="{33BF47F4-BFB6-128C-05E5-AD6364CC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733" y="2962513"/>
              <a:ext cx="808607" cy="2632529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324CF2A-0861-8BCD-81BE-6AB8E8FB1F36}"/>
              </a:ext>
            </a:extLst>
          </p:cNvPr>
          <p:cNvGrpSpPr/>
          <p:nvPr/>
        </p:nvGrpSpPr>
        <p:grpSpPr>
          <a:xfrm>
            <a:off x="7441746" y="3298603"/>
            <a:ext cx="1603849" cy="3104123"/>
            <a:chOff x="7441750" y="3323775"/>
            <a:chExt cx="1603849" cy="3104123"/>
          </a:xfrm>
        </p:grpSpPr>
        <p:pic>
          <p:nvPicPr>
            <p:cNvPr id="244" name="Picture 243" descr="A close up of a game&#10;&#10;AI-generated content may be incorrect.">
              <a:extLst>
                <a:ext uri="{FF2B5EF4-FFF2-40B4-BE49-F238E27FC236}">
                  <a16:creationId xmlns:a16="http://schemas.microsoft.com/office/drawing/2014/main" id="{FA9DF6A3-4D23-8784-19EA-3F9F005D4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750" y="3323775"/>
              <a:ext cx="806375" cy="2614431"/>
            </a:xfrm>
            <a:prstGeom prst="rect">
              <a:avLst/>
            </a:prstGeom>
          </p:spPr>
        </p:pic>
        <p:pic>
          <p:nvPicPr>
            <p:cNvPr id="238" name="Picture 237" descr="A close up of a game&#10;&#10;AI-generated content may be incorrect.">
              <a:extLst>
                <a:ext uri="{FF2B5EF4-FFF2-40B4-BE49-F238E27FC236}">
                  <a16:creationId xmlns:a16="http://schemas.microsoft.com/office/drawing/2014/main" id="{8742B6BC-A334-0C6F-7CAD-568D8DC22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096" y="3813467"/>
              <a:ext cx="806375" cy="2614431"/>
            </a:xfrm>
            <a:prstGeom prst="rect">
              <a:avLst/>
            </a:prstGeom>
          </p:spPr>
        </p:pic>
        <p:pic>
          <p:nvPicPr>
            <p:cNvPr id="16" name="Picture 15" descr="A close up of a game&#10;&#10;AI-generated content may be incorrect.">
              <a:extLst>
                <a:ext uri="{FF2B5EF4-FFF2-40B4-BE49-F238E27FC236}">
                  <a16:creationId xmlns:a16="http://schemas.microsoft.com/office/drawing/2014/main" id="{D5608563-7F55-50EA-B176-86964DC0B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70" y="3323775"/>
              <a:ext cx="806375" cy="2614431"/>
            </a:xfrm>
            <a:prstGeom prst="rect">
              <a:avLst/>
            </a:prstGeom>
          </p:spPr>
        </p:pic>
        <p:pic>
          <p:nvPicPr>
            <p:cNvPr id="17" name="Picture 16" descr="A close up of a game&#10;&#10;AI-generated content may be incorrect.">
              <a:extLst>
                <a:ext uri="{FF2B5EF4-FFF2-40B4-BE49-F238E27FC236}">
                  <a16:creationId xmlns:a16="http://schemas.microsoft.com/office/drawing/2014/main" id="{443DB9CD-6C4D-A397-8AFB-C365C43D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4" y="3811959"/>
              <a:ext cx="806375" cy="2614431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5D473A-25ED-1677-5256-E3717B494D63}"/>
              </a:ext>
            </a:extLst>
          </p:cNvPr>
          <p:cNvGrpSpPr/>
          <p:nvPr/>
        </p:nvGrpSpPr>
        <p:grpSpPr>
          <a:xfrm>
            <a:off x="5777439" y="5279518"/>
            <a:ext cx="1613136" cy="1123844"/>
            <a:chOff x="2421487" y="395180"/>
            <a:chExt cx="1306223" cy="945679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5D5F7160-6C56-FBCF-D39F-1B62837C0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800000">
              <a:off x="2421487" y="399727"/>
              <a:ext cx="669162" cy="941132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BC93E66-5B9D-261C-A911-8CDCD5E7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800000">
              <a:off x="3058548" y="395180"/>
              <a:ext cx="669162" cy="9411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31258-9992-17F7-472D-A55A7280D914}"/>
              </a:ext>
            </a:extLst>
          </p:cNvPr>
          <p:cNvGrpSpPr/>
          <p:nvPr/>
        </p:nvGrpSpPr>
        <p:grpSpPr>
          <a:xfrm>
            <a:off x="2465816" y="3404372"/>
            <a:ext cx="1605343" cy="1509411"/>
            <a:chOff x="2465818" y="3404372"/>
            <a:chExt cx="1605343" cy="1509411"/>
          </a:xfrm>
        </p:grpSpPr>
        <p:pic>
          <p:nvPicPr>
            <p:cNvPr id="159" name="Picture 158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7855F6E0-C539-81B8-303F-B13BC69A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818" y="3404372"/>
              <a:ext cx="800412" cy="1506761"/>
            </a:xfrm>
            <a:prstGeom prst="rect">
              <a:avLst/>
            </a:prstGeom>
          </p:spPr>
        </p:pic>
        <p:pic>
          <p:nvPicPr>
            <p:cNvPr id="14" name="Picture 1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9D632D51-4184-1F41-6948-C407795A0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749" y="3407022"/>
              <a:ext cx="800412" cy="150676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05A27C-AD35-BD2B-F446-DB14155AB28A}"/>
              </a:ext>
            </a:extLst>
          </p:cNvPr>
          <p:cNvGrpSpPr/>
          <p:nvPr/>
        </p:nvGrpSpPr>
        <p:grpSpPr>
          <a:xfrm>
            <a:off x="2462221" y="4172660"/>
            <a:ext cx="1608136" cy="1499339"/>
            <a:chOff x="2462221" y="4172660"/>
            <a:chExt cx="1608136" cy="1499339"/>
          </a:xfrm>
        </p:grpSpPr>
        <p:pic>
          <p:nvPicPr>
            <p:cNvPr id="156" name="Picture 155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89C4D9BD-9BD8-F225-0352-4697BCD1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221" y="4172660"/>
              <a:ext cx="812848" cy="1499339"/>
            </a:xfrm>
            <a:prstGeom prst="rect">
              <a:avLst/>
            </a:prstGeom>
          </p:spPr>
        </p:pic>
        <p:pic>
          <p:nvPicPr>
            <p:cNvPr id="155" name="Picture 154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0DFED48E-F41D-B467-2C82-B6AB48DDF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509" y="4172660"/>
              <a:ext cx="812848" cy="14993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5EF724-7B6C-0DDF-26FC-A08151CBE84F}"/>
              </a:ext>
            </a:extLst>
          </p:cNvPr>
          <p:cNvGrpSpPr/>
          <p:nvPr/>
        </p:nvGrpSpPr>
        <p:grpSpPr>
          <a:xfrm>
            <a:off x="2456594" y="4953183"/>
            <a:ext cx="1618448" cy="1460595"/>
            <a:chOff x="1678251" y="4398265"/>
            <a:chExt cx="1335216" cy="1276337"/>
          </a:xfrm>
        </p:grpSpPr>
        <p:pic>
          <p:nvPicPr>
            <p:cNvPr id="70" name="Picture 69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BB111CAC-F9EE-9AAF-7803-53CB4C436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368" y="4405214"/>
              <a:ext cx="668099" cy="1269388"/>
            </a:xfrm>
            <a:prstGeom prst="rect">
              <a:avLst/>
            </a:prstGeom>
          </p:spPr>
        </p:pic>
        <p:pic>
          <p:nvPicPr>
            <p:cNvPr id="71" name="Picture 70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7CDA1317-41B5-809A-5184-5558467BA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251" y="4398265"/>
              <a:ext cx="668099" cy="1269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0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1" y="664672"/>
            <a:ext cx="8523889" cy="565040"/>
          </a:xfrm>
        </p:spPr>
        <p:txBody>
          <a:bodyPr/>
          <a:lstStyle/>
          <a:p>
            <a:r>
              <a:rPr lang="en-CA" dirty="0"/>
              <a:t>SCRATCH &amp; WIN DISPLAY CASE PLANOGRAM</a:t>
            </a:r>
            <a:br>
              <a:rPr lang="en-CA" sz="1800" dirty="0"/>
            </a:br>
            <a:r>
              <a:rPr lang="en-US" sz="1400" spc="45" dirty="0"/>
              <a:t>5-part</a:t>
            </a:r>
            <a:r>
              <a:rPr lang="en-US" sz="1400" spc="-33" dirty="0"/>
              <a:t> </a:t>
            </a:r>
            <a:r>
              <a:rPr lang="en-US" sz="1400" spc="12" dirty="0"/>
              <a:t>case,</a:t>
            </a:r>
            <a:r>
              <a:rPr lang="en-US" sz="1400" spc="-29" dirty="0"/>
              <a:t> </a:t>
            </a:r>
            <a:r>
              <a:rPr lang="en-US" sz="1400" spc="29" dirty="0"/>
              <a:t>cash</a:t>
            </a:r>
            <a:r>
              <a:rPr lang="en-US" sz="1400" spc="-33" dirty="0"/>
              <a:t> </a:t>
            </a:r>
            <a:r>
              <a:rPr lang="en-US" sz="1400" spc="8" dirty="0"/>
              <a:t>register</a:t>
            </a:r>
            <a:r>
              <a:rPr lang="en-US" sz="1400" spc="-62" dirty="0"/>
              <a:t> </a:t>
            </a:r>
            <a:r>
              <a:rPr lang="en-US" sz="1400" spc="12" dirty="0"/>
              <a:t>on</a:t>
            </a:r>
            <a:r>
              <a:rPr lang="en-US" sz="1400" spc="-33" dirty="0"/>
              <a:t> </a:t>
            </a:r>
            <a:r>
              <a:rPr lang="en-US" sz="1400" spc="21" dirty="0"/>
              <a:t>RIGHT</a:t>
            </a:r>
            <a:r>
              <a:rPr lang="en-US" sz="1400" spc="-29" dirty="0"/>
              <a:t> </a:t>
            </a:r>
            <a:r>
              <a:rPr lang="en-US" sz="1400" spc="12" dirty="0"/>
              <a:t>side</a:t>
            </a:r>
            <a:r>
              <a:rPr lang="en-US" sz="1400" spc="-33" dirty="0"/>
              <a:t> </a:t>
            </a:r>
            <a:r>
              <a:rPr lang="en-US" sz="1400" spc="153" dirty="0"/>
              <a:t>-</a:t>
            </a:r>
            <a:r>
              <a:rPr lang="en-US" sz="1400" spc="-29" dirty="0"/>
              <a:t> </a:t>
            </a:r>
            <a:r>
              <a:rPr lang="en-US" sz="1400" spc="25" dirty="0"/>
              <a:t>Strategic</a:t>
            </a:r>
            <a:r>
              <a:rPr lang="en-US" sz="1400" spc="-33" dirty="0"/>
              <a:t> </a:t>
            </a:r>
            <a:r>
              <a:rPr lang="en-US" sz="1400" spc="17" dirty="0"/>
              <a:t>Layout</a:t>
            </a:r>
            <a:r>
              <a:rPr lang="en-CA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88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Retail Network | September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g object 31">
            <a:extLst>
              <a:ext uri="{FF2B5EF4-FFF2-40B4-BE49-F238E27FC236}">
                <a16:creationId xmlns:a16="http://schemas.microsoft.com/office/drawing/2014/main" id="{C53A1832-E691-4733-9481-B699357B52EA}"/>
              </a:ext>
            </a:extLst>
          </p:cNvPr>
          <p:cNvSpPr/>
          <p:nvPr/>
        </p:nvSpPr>
        <p:spPr>
          <a:xfrm>
            <a:off x="9453132" y="258908"/>
            <a:ext cx="1272907" cy="97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id="{524F5EC5-751F-461B-A987-04A2D8BCA23B}"/>
              </a:ext>
            </a:extLst>
          </p:cNvPr>
          <p:cNvSpPr txBox="1"/>
          <p:nvPr/>
        </p:nvSpPr>
        <p:spPr>
          <a:xfrm>
            <a:off x="9637515" y="1777125"/>
            <a:ext cx="1894085" cy="2018639"/>
          </a:xfrm>
          <a:prstGeom prst="rect">
            <a:avLst/>
          </a:prstGeom>
        </p:spPr>
        <p:txBody>
          <a:bodyPr vert="horz" wrap="square" lIns="0" tIns="10486" rIns="0" bIns="0" rtlCol="0">
            <a:spAutoFit/>
          </a:bodyPr>
          <a:lstStyle/>
          <a:p>
            <a:pPr marL="15205">
              <a:spcBef>
                <a:spcPts val="83"/>
              </a:spcBef>
              <a:spcAft>
                <a:spcPts val="495"/>
              </a:spcAft>
            </a:pPr>
            <a:r>
              <a:rPr sz="1100" b="1" spc="-37" dirty="0">
                <a:solidFill>
                  <a:srgbClr val="231F20"/>
                </a:solidFill>
                <a:cs typeface="Trebuchet MS"/>
              </a:rPr>
              <a:t>The </a:t>
            </a:r>
            <a:r>
              <a:rPr sz="1100" b="1" spc="-41" dirty="0">
                <a:solidFill>
                  <a:srgbClr val="231F20"/>
                </a:solidFill>
                <a:cs typeface="Trebuchet MS"/>
              </a:rPr>
              <a:t>“Power</a:t>
            </a:r>
            <a:r>
              <a:rPr sz="1100" b="1" spc="-231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99" dirty="0">
                <a:solidFill>
                  <a:srgbClr val="231F20"/>
                </a:solidFill>
                <a:cs typeface="Trebuchet MS"/>
              </a:rPr>
              <a:t>L”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sz="1100" spc="8" dirty="0">
                <a:solidFill>
                  <a:srgbClr val="231F20"/>
                </a:solidFill>
                <a:cs typeface="Calibri"/>
              </a:rPr>
              <a:t>Display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-4" dirty="0">
                <a:solidFill>
                  <a:srgbClr val="231F20"/>
                </a:solidFill>
                <a:cs typeface="Calibri"/>
              </a:rPr>
              <a:t>new</a:t>
            </a:r>
            <a:r>
              <a:rPr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tickets</a:t>
            </a:r>
            <a:r>
              <a:rPr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across</a:t>
            </a:r>
            <a:r>
              <a:rPr sz="1100" spc="-25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 front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</a:t>
            </a:r>
            <a:r>
              <a:rPr sz="1100" spc="-132" dirty="0">
                <a:solidFill>
                  <a:srgbClr val="231F20"/>
                </a:solidFill>
                <a:cs typeface="Calibri"/>
              </a:rPr>
              <a:t> </a:t>
            </a:r>
            <a:r>
              <a:rPr sz="1100" dirty="0">
                <a:solidFill>
                  <a:srgbClr val="231F20"/>
                </a:solidFill>
                <a:cs typeface="Calibri"/>
              </a:rPr>
              <a:t>awareness.</a:t>
            </a:r>
            <a:endParaRPr lang="en-CA" sz="1100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702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spc="25" dirty="0">
                <a:solidFill>
                  <a:srgbClr val="231F20"/>
                </a:solidFill>
                <a:cs typeface="Calibri"/>
              </a:rPr>
              <a:t>high-value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closest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21" dirty="0">
                <a:solidFill>
                  <a:srgbClr val="231F20"/>
                </a:solidFill>
                <a:cs typeface="Calibri"/>
              </a:rPr>
              <a:t>cash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register.</a:t>
            </a:r>
          </a:p>
          <a:p>
            <a:pPr marL="10486" marR="106437">
              <a:spcBef>
                <a:spcPts val="83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Incorporate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may</a:t>
            </a:r>
            <a:r>
              <a:rPr lang="en-US" sz="1100" spc="-5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have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that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not</a:t>
            </a:r>
            <a:r>
              <a:rPr lang="en-US" sz="1100" spc="-14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 the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Planogram</a:t>
            </a:r>
            <a:r>
              <a:rPr lang="en-US" sz="1100" dirty="0"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according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to price</a:t>
            </a:r>
            <a:r>
              <a:rPr lang="en-US" sz="1100" spc="-10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point.</a:t>
            </a:r>
            <a:endParaRPr lang="en-US" sz="1100" dirty="0">
              <a:cs typeface="Calibri"/>
            </a:endParaRPr>
          </a:p>
        </p:txBody>
      </p:sp>
      <p:sp>
        <p:nvSpPr>
          <p:cNvPr id="175" name="object 36">
            <a:extLst>
              <a:ext uri="{FF2B5EF4-FFF2-40B4-BE49-F238E27FC236}">
                <a16:creationId xmlns:a16="http://schemas.microsoft.com/office/drawing/2014/main" id="{A54C53AD-3A58-48F5-BDC6-EBB9C155CE26}"/>
              </a:ext>
            </a:extLst>
          </p:cNvPr>
          <p:cNvSpPr txBox="1"/>
          <p:nvPr/>
        </p:nvSpPr>
        <p:spPr>
          <a:xfrm>
            <a:off x="9637514" y="3885024"/>
            <a:ext cx="2006139" cy="2460513"/>
          </a:xfrm>
          <a:prstGeom prst="rect">
            <a:avLst/>
          </a:prstGeom>
        </p:spPr>
        <p:txBody>
          <a:bodyPr vert="horz" wrap="square" lIns="0" tIns="37750" rIns="0" bIns="0" rtlCol="0">
            <a:spAutoFit/>
          </a:bodyPr>
          <a:lstStyle/>
          <a:p>
            <a:pPr marR="156247">
              <a:spcBef>
                <a:spcPts val="297"/>
              </a:spcBef>
              <a:spcAft>
                <a:spcPts val="600"/>
              </a:spcAft>
            </a:pPr>
            <a:r>
              <a:rPr sz="1100" b="1" spc="-8" dirty="0">
                <a:solidFill>
                  <a:srgbClr val="231F20"/>
                </a:solidFill>
                <a:cs typeface="Trebuchet MS"/>
              </a:rPr>
              <a:t>Tips </a:t>
            </a:r>
            <a:r>
              <a:rPr sz="1100" b="1" dirty="0">
                <a:solidFill>
                  <a:srgbClr val="231F20"/>
                </a:solidFill>
                <a:cs typeface="Trebuchet MS"/>
              </a:rPr>
              <a:t>for </a:t>
            </a:r>
            <a:r>
              <a:rPr sz="1100" b="1" spc="-8" dirty="0">
                <a:solidFill>
                  <a:srgbClr val="231F20"/>
                </a:solidFill>
                <a:cs typeface="Trebuchet MS"/>
              </a:rPr>
              <a:t>Sales</a:t>
            </a:r>
            <a:r>
              <a:rPr sz="1100" b="1" spc="-168" dirty="0">
                <a:solidFill>
                  <a:srgbClr val="231F20"/>
                </a:solidFill>
                <a:cs typeface="Trebuchet MS"/>
              </a:rPr>
              <a:t> </a:t>
            </a:r>
            <a:r>
              <a:rPr sz="1100" b="1" spc="-25" dirty="0">
                <a:solidFill>
                  <a:srgbClr val="231F20"/>
                </a:solidFill>
                <a:cs typeface="Trebuchet MS"/>
              </a:rPr>
              <a:t>Success</a:t>
            </a:r>
            <a:endParaRPr sz="1100" dirty="0">
              <a:cs typeface="Trebuchet MS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sz="1100" spc="-29" dirty="0">
                <a:solidFill>
                  <a:srgbClr val="231F20"/>
                </a:solidFill>
                <a:cs typeface="Calibri"/>
              </a:rPr>
              <a:t>To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maximize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sales, </a:t>
            </a:r>
            <a:r>
              <a:rPr sz="1100" dirty="0">
                <a:solidFill>
                  <a:srgbClr val="231F20"/>
                </a:solidFill>
                <a:cs typeface="Calibri"/>
              </a:rPr>
              <a:t>don’t 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put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anything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on </a:t>
            </a:r>
            <a:r>
              <a:rPr sz="1100" spc="4" dirty="0">
                <a:solidFill>
                  <a:srgbClr val="231F20"/>
                </a:solidFill>
                <a:cs typeface="Calibri"/>
              </a:rPr>
              <a:t>top </a:t>
            </a:r>
            <a:r>
              <a:rPr sz="1100" spc="17" dirty="0">
                <a:solidFill>
                  <a:srgbClr val="231F20"/>
                </a:solidFill>
                <a:cs typeface="Calibri"/>
              </a:rPr>
              <a:t>of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the  display case, </a:t>
            </a:r>
            <a:r>
              <a:rPr sz="1100" spc="12" dirty="0">
                <a:solidFill>
                  <a:srgbClr val="231F20"/>
                </a:solidFill>
                <a:cs typeface="Calibri"/>
              </a:rPr>
              <a:t>especially  covering </a:t>
            </a:r>
            <a:r>
              <a:rPr sz="1100" spc="25" dirty="0">
                <a:solidFill>
                  <a:srgbClr val="231F20"/>
                </a:solidFill>
                <a:cs typeface="Calibri"/>
              </a:rPr>
              <a:t>high-value</a:t>
            </a:r>
            <a:r>
              <a:rPr sz="1100" spc="-120" dirty="0">
                <a:solidFill>
                  <a:srgbClr val="231F20"/>
                </a:solidFill>
                <a:cs typeface="Calibri"/>
              </a:rPr>
              <a:t> </a:t>
            </a:r>
            <a:r>
              <a:rPr sz="1100" spc="8" dirty="0">
                <a:solidFill>
                  <a:srgbClr val="231F20"/>
                </a:solidFill>
                <a:cs typeface="Calibri"/>
              </a:rPr>
              <a:t>tickets.</a:t>
            </a:r>
            <a:endParaRPr lang="en-CA" sz="1100" spc="8" dirty="0">
              <a:solidFill>
                <a:srgbClr val="231F20"/>
              </a:solidFill>
              <a:cs typeface="Calibri"/>
            </a:endParaRP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8" dirty="0">
                <a:solidFill>
                  <a:srgbClr val="231F20"/>
                </a:solidFill>
                <a:cs typeface="Calibri"/>
              </a:rPr>
              <a:t>Always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keep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your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 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fully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stocked.</a:t>
            </a:r>
            <a:r>
              <a:rPr lang="en-US" sz="1100" spc="-4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dirty="0">
                <a:solidFill>
                  <a:srgbClr val="231F20"/>
                </a:solidFill>
                <a:cs typeface="Calibri"/>
              </a:rPr>
              <a:t>Every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time 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</a:t>
            </a:r>
            <a:r>
              <a:rPr lang="en-US" sz="1100" spc="-37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run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out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of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stock</a:t>
            </a:r>
            <a:r>
              <a:rPr lang="en-US" sz="1100" spc="-7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you  lose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potential</a:t>
            </a:r>
            <a:r>
              <a:rPr lang="en-US" sz="1100" spc="-62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sales.</a:t>
            </a:r>
          </a:p>
          <a:p>
            <a:pPr marL="10486" marR="4195">
              <a:spcBef>
                <a:spcPts val="694"/>
              </a:spcBef>
              <a:spcAft>
                <a:spcPts val="600"/>
              </a:spcAft>
            </a:pPr>
            <a:r>
              <a:rPr lang="en-US" sz="1100" spc="4" dirty="0">
                <a:solidFill>
                  <a:srgbClr val="231F20"/>
                </a:solidFill>
                <a:cs typeface="Calibri"/>
              </a:rPr>
              <a:t>Use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lock</a:t>
            </a:r>
            <a:r>
              <a:rPr lang="en-US" sz="1100" spc="-58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feature</a:t>
            </a:r>
            <a:r>
              <a:rPr lang="en-US" sz="1100" spc="-33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on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8" dirty="0">
                <a:solidFill>
                  <a:srgbClr val="231F20"/>
                </a:solidFill>
                <a:cs typeface="Calibri"/>
              </a:rPr>
              <a:t>the  display</a:t>
            </a:r>
            <a:r>
              <a:rPr lang="en-US" sz="1100" spc="-4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case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door</a:t>
            </a:r>
            <a:r>
              <a:rPr lang="en-US" sz="1100" spc="-5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so</a:t>
            </a:r>
            <a:r>
              <a:rPr lang="en-US" sz="1100" spc="-29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tickets  </a:t>
            </a:r>
            <a:r>
              <a:rPr lang="en-US" sz="1100" spc="-4" dirty="0">
                <a:solidFill>
                  <a:srgbClr val="231F20"/>
                </a:solidFill>
                <a:cs typeface="Calibri"/>
              </a:rPr>
              <a:t>are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secure </a:t>
            </a:r>
            <a:r>
              <a:rPr lang="en-US" sz="1100" spc="17" dirty="0">
                <a:solidFill>
                  <a:srgbClr val="231F20"/>
                </a:solidFill>
                <a:cs typeface="Calibri"/>
              </a:rPr>
              <a:t>at </a:t>
            </a:r>
            <a:r>
              <a:rPr lang="en-US" sz="1100" spc="12" dirty="0">
                <a:solidFill>
                  <a:srgbClr val="231F20"/>
                </a:solidFill>
                <a:cs typeface="Calibri"/>
              </a:rPr>
              <a:t>all</a:t>
            </a:r>
            <a:r>
              <a:rPr lang="en-US" sz="1100" spc="-124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100" spc="4" dirty="0">
                <a:solidFill>
                  <a:srgbClr val="231F20"/>
                </a:solidFill>
                <a:cs typeface="Calibri"/>
              </a:rPr>
              <a:t>times.</a:t>
            </a:r>
            <a:endParaRPr sz="1100" dirty="0">
              <a:cs typeface="Calibri"/>
            </a:endParaRPr>
          </a:p>
        </p:txBody>
      </p:sp>
      <p:grpSp>
        <p:nvGrpSpPr>
          <p:cNvPr id="176" name="object 3">
            <a:extLst>
              <a:ext uri="{FF2B5EF4-FFF2-40B4-BE49-F238E27FC236}">
                <a16:creationId xmlns:a16="http://schemas.microsoft.com/office/drawing/2014/main" id="{D6FB63F3-3609-46AD-9C63-7EB561150E6A}"/>
              </a:ext>
            </a:extLst>
          </p:cNvPr>
          <p:cNvGrpSpPr/>
          <p:nvPr/>
        </p:nvGrpSpPr>
        <p:grpSpPr>
          <a:xfrm>
            <a:off x="2536" y="6874848"/>
            <a:ext cx="738505" cy="312420"/>
            <a:chOff x="723896" y="7464128"/>
            <a:chExt cx="738505" cy="312420"/>
          </a:xfrm>
        </p:grpSpPr>
        <p:pic>
          <p:nvPicPr>
            <p:cNvPr id="177" name="object 4">
              <a:extLst>
                <a:ext uri="{FF2B5EF4-FFF2-40B4-BE49-F238E27FC236}">
                  <a16:creationId xmlns:a16="http://schemas.microsoft.com/office/drawing/2014/main" id="{78107019-952E-44FF-93B2-CC439B4EFB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408" y="7552974"/>
              <a:ext cx="211201" cy="222986"/>
            </a:xfrm>
            <a:prstGeom prst="rect">
              <a:avLst/>
            </a:prstGeom>
          </p:spPr>
        </p:pic>
        <p:sp>
          <p:nvSpPr>
            <p:cNvPr id="178" name="object 5">
              <a:extLst>
                <a:ext uri="{FF2B5EF4-FFF2-40B4-BE49-F238E27FC236}">
                  <a16:creationId xmlns:a16="http://schemas.microsoft.com/office/drawing/2014/main" id="{7E65A3B1-4AF1-4FE6-BF66-5B44618D1E45}"/>
                </a:ext>
              </a:extLst>
            </p:cNvPr>
            <p:cNvSpPr/>
            <p:nvPr/>
          </p:nvSpPr>
          <p:spPr>
            <a:xfrm>
              <a:off x="723896" y="7464128"/>
              <a:ext cx="222885" cy="312420"/>
            </a:xfrm>
            <a:custGeom>
              <a:avLst/>
              <a:gdLst/>
              <a:ahLst/>
              <a:cxnLst/>
              <a:rect l="l" t="t" r="r" b="b"/>
              <a:pathLst>
                <a:path w="222884" h="312420">
                  <a:moveTo>
                    <a:pt x="58293" y="0"/>
                  </a:moveTo>
                  <a:lnTo>
                    <a:pt x="0" y="0"/>
                  </a:lnTo>
                  <a:lnTo>
                    <a:pt x="0" y="200990"/>
                  </a:lnTo>
                  <a:lnTo>
                    <a:pt x="9931" y="247484"/>
                  </a:lnTo>
                  <a:lnTo>
                    <a:pt x="36741" y="284365"/>
                  </a:lnTo>
                  <a:lnTo>
                    <a:pt x="76288" y="307517"/>
                  </a:lnTo>
                  <a:lnTo>
                    <a:pt x="95415" y="311835"/>
                  </a:lnTo>
                  <a:lnTo>
                    <a:pt x="127444" y="311835"/>
                  </a:lnTo>
                  <a:lnTo>
                    <a:pt x="167754" y="297916"/>
                  </a:lnTo>
                  <a:lnTo>
                    <a:pt x="201307" y="267423"/>
                  </a:lnTo>
                  <a:lnTo>
                    <a:pt x="205835" y="260464"/>
                  </a:lnTo>
                  <a:lnTo>
                    <a:pt x="111518" y="260464"/>
                  </a:lnTo>
                  <a:lnTo>
                    <a:pt x="102704" y="259715"/>
                  </a:lnTo>
                  <a:lnTo>
                    <a:pt x="67106" y="239953"/>
                  </a:lnTo>
                  <a:lnTo>
                    <a:pt x="52666" y="200990"/>
                  </a:lnTo>
                  <a:lnTo>
                    <a:pt x="53225" y="192532"/>
                  </a:lnTo>
                  <a:lnTo>
                    <a:pt x="72910" y="156400"/>
                  </a:lnTo>
                  <a:lnTo>
                    <a:pt x="111518" y="141897"/>
                  </a:lnTo>
                  <a:lnTo>
                    <a:pt x="205830" y="141897"/>
                  </a:lnTo>
                  <a:lnTo>
                    <a:pt x="201307" y="134937"/>
                  </a:lnTo>
                  <a:lnTo>
                    <a:pt x="167754" y="104267"/>
                  </a:lnTo>
                  <a:lnTo>
                    <a:pt x="164697" y="102755"/>
                  </a:lnTo>
                  <a:lnTo>
                    <a:pt x="58293" y="102755"/>
                  </a:lnTo>
                  <a:lnTo>
                    <a:pt x="58293" y="0"/>
                  </a:lnTo>
                  <a:close/>
                </a:path>
                <a:path w="222884" h="312420">
                  <a:moveTo>
                    <a:pt x="205830" y="141897"/>
                  </a:moveTo>
                  <a:lnTo>
                    <a:pt x="111518" y="141897"/>
                  </a:lnTo>
                  <a:lnTo>
                    <a:pt x="120154" y="142659"/>
                  </a:lnTo>
                  <a:lnTo>
                    <a:pt x="128574" y="144526"/>
                  </a:lnTo>
                  <a:lnTo>
                    <a:pt x="160820" y="168998"/>
                  </a:lnTo>
                  <a:lnTo>
                    <a:pt x="170192" y="200990"/>
                  </a:lnTo>
                  <a:lnTo>
                    <a:pt x="169811" y="209842"/>
                  </a:lnTo>
                  <a:lnTo>
                    <a:pt x="149948" y="245795"/>
                  </a:lnTo>
                  <a:lnTo>
                    <a:pt x="111518" y="260464"/>
                  </a:lnTo>
                  <a:lnTo>
                    <a:pt x="205835" y="260464"/>
                  </a:lnTo>
                  <a:lnTo>
                    <a:pt x="222288" y="213423"/>
                  </a:lnTo>
                  <a:lnTo>
                    <a:pt x="222859" y="200990"/>
                  </a:lnTo>
                  <a:lnTo>
                    <a:pt x="222288" y="188950"/>
                  </a:lnTo>
                  <a:lnTo>
                    <a:pt x="220421" y="177101"/>
                  </a:lnTo>
                  <a:lnTo>
                    <a:pt x="217233" y="165608"/>
                  </a:lnTo>
                  <a:lnTo>
                    <a:pt x="213118" y="154889"/>
                  </a:lnTo>
                  <a:lnTo>
                    <a:pt x="207670" y="144729"/>
                  </a:lnTo>
                  <a:lnTo>
                    <a:pt x="205830" y="141897"/>
                  </a:lnTo>
                  <a:close/>
                </a:path>
                <a:path w="222884" h="312420">
                  <a:moveTo>
                    <a:pt x="111518" y="89014"/>
                  </a:moveTo>
                  <a:lnTo>
                    <a:pt x="67843" y="98044"/>
                  </a:lnTo>
                  <a:lnTo>
                    <a:pt x="58293" y="102755"/>
                  </a:lnTo>
                  <a:lnTo>
                    <a:pt x="164697" y="102755"/>
                  </a:lnTo>
                  <a:lnTo>
                    <a:pt x="123520" y="89573"/>
                  </a:lnTo>
                  <a:lnTo>
                    <a:pt x="111518" y="89014"/>
                  </a:lnTo>
                  <a:close/>
                </a:path>
              </a:pathLst>
            </a:custGeom>
            <a:solidFill>
              <a:srgbClr val="41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6">
              <a:extLst>
                <a:ext uri="{FF2B5EF4-FFF2-40B4-BE49-F238E27FC236}">
                  <a16:creationId xmlns:a16="http://schemas.microsoft.com/office/drawing/2014/main" id="{ADB7FB5C-FCB2-4F70-BB72-22B3C5CE643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1176" y="7552974"/>
              <a:ext cx="211099" cy="222986"/>
            </a:xfrm>
            <a:prstGeom prst="rect">
              <a:avLst/>
            </a:prstGeom>
          </p:spPr>
        </p:pic>
        <p:sp>
          <p:nvSpPr>
            <p:cNvPr id="180" name="object 7">
              <a:extLst>
                <a:ext uri="{FF2B5EF4-FFF2-40B4-BE49-F238E27FC236}">
                  <a16:creationId xmlns:a16="http://schemas.microsoft.com/office/drawing/2014/main" id="{C301B3EF-A781-4102-ABB8-1297F21167EF}"/>
                </a:ext>
              </a:extLst>
            </p:cNvPr>
            <p:cNvSpPr/>
            <p:nvPr/>
          </p:nvSpPr>
          <p:spPr>
            <a:xfrm>
              <a:off x="1181256" y="7464128"/>
              <a:ext cx="60325" cy="312420"/>
            </a:xfrm>
            <a:custGeom>
              <a:avLst/>
              <a:gdLst/>
              <a:ahLst/>
              <a:cxnLst/>
              <a:rect l="l" t="t" r="r" b="b"/>
              <a:pathLst>
                <a:path w="60325" h="312420">
                  <a:moveTo>
                    <a:pt x="59715" y="0"/>
                  </a:moveTo>
                  <a:lnTo>
                    <a:pt x="0" y="0"/>
                  </a:lnTo>
                  <a:lnTo>
                    <a:pt x="0" y="254825"/>
                  </a:lnTo>
                  <a:lnTo>
                    <a:pt x="14795" y="293014"/>
                  </a:lnTo>
                  <a:lnTo>
                    <a:pt x="47104" y="311835"/>
                  </a:lnTo>
                  <a:lnTo>
                    <a:pt x="59715" y="311835"/>
                  </a:lnTo>
                  <a:lnTo>
                    <a:pt x="59715" y="0"/>
                  </a:lnTo>
                  <a:close/>
                </a:path>
              </a:pathLst>
            </a:custGeom>
            <a:solidFill>
              <a:srgbClr val="41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8">
              <a:extLst>
                <a:ext uri="{FF2B5EF4-FFF2-40B4-BE49-F238E27FC236}">
                  <a16:creationId xmlns:a16="http://schemas.microsoft.com/office/drawing/2014/main" id="{DCE04EC5-1B22-48F9-A324-87FCA8F60B5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181" y="7628720"/>
              <a:ext cx="72834" cy="72834"/>
            </a:xfrm>
            <a:prstGeom prst="rect">
              <a:avLst/>
            </a:prstGeom>
          </p:spPr>
        </p:pic>
        <p:pic>
          <p:nvPicPr>
            <p:cNvPr id="182" name="object 9">
              <a:extLst>
                <a:ext uri="{FF2B5EF4-FFF2-40B4-BE49-F238E27FC236}">
                  <a16:creationId xmlns:a16="http://schemas.microsoft.com/office/drawing/2014/main" id="{E0ADFBC8-6483-48B0-B0D4-B89570BCD2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2690" y="7628719"/>
              <a:ext cx="72834" cy="72834"/>
            </a:xfrm>
            <a:prstGeom prst="rect">
              <a:avLst/>
            </a:prstGeom>
          </p:spPr>
        </p:pic>
        <p:pic>
          <p:nvPicPr>
            <p:cNvPr id="183" name="object 10">
              <a:extLst>
                <a:ext uri="{FF2B5EF4-FFF2-40B4-BE49-F238E27FC236}">
                  <a16:creationId xmlns:a16="http://schemas.microsoft.com/office/drawing/2014/main" id="{5FB2098B-F1FD-4054-AF63-0464CE157A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6916" y="7628719"/>
              <a:ext cx="72834" cy="72834"/>
            </a:xfrm>
            <a:prstGeom prst="rect">
              <a:avLst/>
            </a:prstGeom>
          </p:spPr>
        </p:pic>
      </p:grpSp>
      <p:sp>
        <p:nvSpPr>
          <p:cNvPr id="184" name="object 21">
            <a:extLst>
              <a:ext uri="{FF2B5EF4-FFF2-40B4-BE49-F238E27FC236}">
                <a16:creationId xmlns:a16="http://schemas.microsoft.com/office/drawing/2014/main" id="{8AC0EC29-07B6-4BF2-BFFF-4134D23D6230}"/>
              </a:ext>
            </a:extLst>
          </p:cNvPr>
          <p:cNvSpPr txBox="1"/>
          <p:nvPr/>
        </p:nvSpPr>
        <p:spPr>
          <a:xfrm>
            <a:off x="6444966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5" name="object 22">
            <a:extLst>
              <a:ext uri="{FF2B5EF4-FFF2-40B4-BE49-F238E27FC236}">
                <a16:creationId xmlns:a16="http://schemas.microsoft.com/office/drawing/2014/main" id="{9871DB2F-8606-4923-AFD2-54220412B403}"/>
              </a:ext>
            </a:extLst>
          </p:cNvPr>
          <p:cNvSpPr txBox="1"/>
          <p:nvPr/>
        </p:nvSpPr>
        <p:spPr>
          <a:xfrm>
            <a:off x="4766692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6" name="object 23">
            <a:extLst>
              <a:ext uri="{FF2B5EF4-FFF2-40B4-BE49-F238E27FC236}">
                <a16:creationId xmlns:a16="http://schemas.microsoft.com/office/drawing/2014/main" id="{BF80C030-5AEA-483B-9A27-B0C68D40A185}"/>
              </a:ext>
            </a:extLst>
          </p:cNvPr>
          <p:cNvSpPr txBox="1"/>
          <p:nvPr/>
        </p:nvSpPr>
        <p:spPr>
          <a:xfrm>
            <a:off x="3096896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7" name="object 24">
            <a:extLst>
              <a:ext uri="{FF2B5EF4-FFF2-40B4-BE49-F238E27FC236}">
                <a16:creationId xmlns:a16="http://schemas.microsoft.com/office/drawing/2014/main" id="{1DA09E0E-19BB-4CB3-ACAE-DBF0AAE1EC61}"/>
              </a:ext>
            </a:extLst>
          </p:cNvPr>
          <p:cNvSpPr txBox="1"/>
          <p:nvPr/>
        </p:nvSpPr>
        <p:spPr>
          <a:xfrm>
            <a:off x="1418620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88" name="object 25">
            <a:extLst>
              <a:ext uri="{FF2B5EF4-FFF2-40B4-BE49-F238E27FC236}">
                <a16:creationId xmlns:a16="http://schemas.microsoft.com/office/drawing/2014/main" id="{3452DDB1-F94B-43A8-A217-67E56CDB2811}"/>
              </a:ext>
            </a:extLst>
          </p:cNvPr>
          <p:cNvSpPr txBox="1"/>
          <p:nvPr/>
        </p:nvSpPr>
        <p:spPr>
          <a:xfrm>
            <a:off x="230936" y="2002465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9" name="object 26">
            <a:extLst>
              <a:ext uri="{FF2B5EF4-FFF2-40B4-BE49-F238E27FC236}">
                <a16:creationId xmlns:a16="http://schemas.microsoft.com/office/drawing/2014/main" id="{918F5F71-0410-40A7-95E9-BD4CBA92F719}"/>
              </a:ext>
            </a:extLst>
          </p:cNvPr>
          <p:cNvSpPr txBox="1"/>
          <p:nvPr/>
        </p:nvSpPr>
        <p:spPr>
          <a:xfrm>
            <a:off x="230936" y="2678528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0" name="object 27">
            <a:extLst>
              <a:ext uri="{FF2B5EF4-FFF2-40B4-BE49-F238E27FC236}">
                <a16:creationId xmlns:a16="http://schemas.microsoft.com/office/drawing/2014/main" id="{A87CEAB7-DB45-4E52-8810-B5183D420ABC}"/>
              </a:ext>
            </a:extLst>
          </p:cNvPr>
          <p:cNvSpPr txBox="1"/>
          <p:nvPr/>
        </p:nvSpPr>
        <p:spPr>
          <a:xfrm>
            <a:off x="230936" y="3354590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1" name="object 28">
            <a:extLst>
              <a:ext uri="{FF2B5EF4-FFF2-40B4-BE49-F238E27FC236}">
                <a16:creationId xmlns:a16="http://schemas.microsoft.com/office/drawing/2014/main" id="{32312B21-77CE-4F6C-94E7-13CAC2BFC76A}"/>
              </a:ext>
            </a:extLst>
          </p:cNvPr>
          <p:cNvSpPr txBox="1"/>
          <p:nvPr/>
        </p:nvSpPr>
        <p:spPr>
          <a:xfrm>
            <a:off x="230936" y="4030655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2" name="object 29">
            <a:extLst>
              <a:ext uri="{FF2B5EF4-FFF2-40B4-BE49-F238E27FC236}">
                <a16:creationId xmlns:a16="http://schemas.microsoft.com/office/drawing/2014/main" id="{0DC48F28-C507-4286-AF2E-127A59490C6F}"/>
              </a:ext>
            </a:extLst>
          </p:cNvPr>
          <p:cNvSpPr txBox="1"/>
          <p:nvPr/>
        </p:nvSpPr>
        <p:spPr>
          <a:xfrm>
            <a:off x="230936" y="4706718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3" name="object 30">
            <a:extLst>
              <a:ext uri="{FF2B5EF4-FFF2-40B4-BE49-F238E27FC236}">
                <a16:creationId xmlns:a16="http://schemas.microsoft.com/office/drawing/2014/main" id="{07154B83-B32D-4CE5-8427-BED2B15F17F0}"/>
              </a:ext>
            </a:extLst>
          </p:cNvPr>
          <p:cNvSpPr txBox="1"/>
          <p:nvPr/>
        </p:nvSpPr>
        <p:spPr>
          <a:xfrm>
            <a:off x="230936" y="5382781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4" name="object 31">
            <a:extLst>
              <a:ext uri="{FF2B5EF4-FFF2-40B4-BE49-F238E27FC236}">
                <a16:creationId xmlns:a16="http://schemas.microsoft.com/office/drawing/2014/main" id="{576A4A67-819A-495A-9DA5-125D171CDABE}"/>
              </a:ext>
            </a:extLst>
          </p:cNvPr>
          <p:cNvSpPr txBox="1"/>
          <p:nvPr/>
        </p:nvSpPr>
        <p:spPr>
          <a:xfrm>
            <a:off x="230936" y="6058845"/>
            <a:ext cx="38366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oc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5" name="object 32">
            <a:extLst>
              <a:ext uri="{FF2B5EF4-FFF2-40B4-BE49-F238E27FC236}">
                <a16:creationId xmlns:a16="http://schemas.microsoft.com/office/drawing/2014/main" id="{D1897C4F-8AC2-4124-98C5-DCD32CC348D4}"/>
              </a:ext>
            </a:extLst>
          </p:cNvPr>
          <p:cNvGrpSpPr/>
          <p:nvPr/>
        </p:nvGrpSpPr>
        <p:grpSpPr>
          <a:xfrm>
            <a:off x="751088" y="1790792"/>
            <a:ext cx="8358831" cy="4884739"/>
            <a:chOff x="1230918" y="2346488"/>
            <a:chExt cx="8439150" cy="4967987"/>
          </a:xfrm>
        </p:grpSpPr>
        <p:sp>
          <p:nvSpPr>
            <p:cNvPr id="196" name="object 33">
              <a:extLst>
                <a:ext uri="{FF2B5EF4-FFF2-40B4-BE49-F238E27FC236}">
                  <a16:creationId xmlns:a16="http://schemas.microsoft.com/office/drawing/2014/main" id="{7266CAEC-85BB-4E6D-AB51-E373FD5B7441}"/>
                </a:ext>
              </a:extLst>
            </p:cNvPr>
            <p:cNvSpPr/>
            <p:nvPr/>
          </p:nvSpPr>
          <p:spPr>
            <a:xfrm>
              <a:off x="1255674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30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34">
              <a:extLst>
                <a:ext uri="{FF2B5EF4-FFF2-40B4-BE49-F238E27FC236}">
                  <a16:creationId xmlns:a16="http://schemas.microsoft.com/office/drawing/2014/main" id="{3E024F5D-7338-442B-AAD2-E09D0242FF44}"/>
                </a:ext>
              </a:extLst>
            </p:cNvPr>
            <p:cNvSpPr/>
            <p:nvPr/>
          </p:nvSpPr>
          <p:spPr>
            <a:xfrm>
              <a:off x="1255674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30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35">
              <a:extLst>
                <a:ext uri="{FF2B5EF4-FFF2-40B4-BE49-F238E27FC236}">
                  <a16:creationId xmlns:a16="http://schemas.microsoft.com/office/drawing/2014/main" id="{3C44128C-A36A-4D8E-A697-B6BECA6CB023}"/>
                </a:ext>
              </a:extLst>
            </p:cNvPr>
            <p:cNvSpPr/>
            <p:nvPr/>
          </p:nvSpPr>
          <p:spPr>
            <a:xfrm>
              <a:off x="4603749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36">
              <a:extLst>
                <a:ext uri="{FF2B5EF4-FFF2-40B4-BE49-F238E27FC236}">
                  <a16:creationId xmlns:a16="http://schemas.microsoft.com/office/drawing/2014/main" id="{67CD1F55-A3B2-48A4-8321-D1C5D0918265}"/>
                </a:ext>
              </a:extLst>
            </p:cNvPr>
            <p:cNvSpPr/>
            <p:nvPr/>
          </p:nvSpPr>
          <p:spPr>
            <a:xfrm>
              <a:off x="4603749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37">
              <a:extLst>
                <a:ext uri="{FF2B5EF4-FFF2-40B4-BE49-F238E27FC236}">
                  <a16:creationId xmlns:a16="http://schemas.microsoft.com/office/drawing/2014/main" id="{4986AA81-6AFD-4B74-A1CE-FB46D138A069}"/>
                </a:ext>
              </a:extLst>
            </p:cNvPr>
            <p:cNvSpPr/>
            <p:nvPr/>
          </p:nvSpPr>
          <p:spPr>
            <a:xfrm>
              <a:off x="2933953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38">
              <a:extLst>
                <a:ext uri="{FF2B5EF4-FFF2-40B4-BE49-F238E27FC236}">
                  <a16:creationId xmlns:a16="http://schemas.microsoft.com/office/drawing/2014/main" id="{AF8EF209-1BDA-4422-A2BC-C25D0E0D5122}"/>
                </a:ext>
              </a:extLst>
            </p:cNvPr>
            <p:cNvSpPr/>
            <p:nvPr/>
          </p:nvSpPr>
          <p:spPr>
            <a:xfrm>
              <a:off x="2933953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39">
              <a:extLst>
                <a:ext uri="{FF2B5EF4-FFF2-40B4-BE49-F238E27FC236}">
                  <a16:creationId xmlns:a16="http://schemas.microsoft.com/office/drawing/2014/main" id="{ACB326EA-0E54-48D1-BE39-FD5D47AEA366}"/>
                </a:ext>
              </a:extLst>
            </p:cNvPr>
            <p:cNvSpPr/>
            <p:nvPr/>
          </p:nvSpPr>
          <p:spPr>
            <a:xfrm>
              <a:off x="6282029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C866FAE8-AE5B-460E-9806-3842B35875D8}"/>
                </a:ext>
              </a:extLst>
            </p:cNvPr>
            <p:cNvSpPr/>
            <p:nvPr/>
          </p:nvSpPr>
          <p:spPr>
            <a:xfrm>
              <a:off x="6282029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41">
              <a:extLst>
                <a:ext uri="{FF2B5EF4-FFF2-40B4-BE49-F238E27FC236}">
                  <a16:creationId xmlns:a16="http://schemas.microsoft.com/office/drawing/2014/main" id="{BD57EFCE-7544-4B43-B22E-B5132785CF11}"/>
                </a:ext>
              </a:extLst>
            </p:cNvPr>
            <p:cNvSpPr/>
            <p:nvPr/>
          </p:nvSpPr>
          <p:spPr>
            <a:xfrm>
              <a:off x="7956549" y="2348534"/>
              <a:ext cx="1675130" cy="4678680"/>
            </a:xfrm>
            <a:custGeom>
              <a:avLst/>
              <a:gdLst/>
              <a:ahLst/>
              <a:cxnLst/>
              <a:rect l="l" t="t" r="r" b="b"/>
              <a:pathLst>
                <a:path w="1675129" h="4678680">
                  <a:moveTo>
                    <a:pt x="0" y="4678286"/>
                  </a:moveTo>
                  <a:lnTo>
                    <a:pt x="1674926" y="4678286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67828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42">
              <a:extLst>
                <a:ext uri="{FF2B5EF4-FFF2-40B4-BE49-F238E27FC236}">
                  <a16:creationId xmlns:a16="http://schemas.microsoft.com/office/drawing/2014/main" id="{5942A03C-C766-4E28-BBA1-467F95ADE324}"/>
                </a:ext>
              </a:extLst>
            </p:cNvPr>
            <p:cNvSpPr/>
            <p:nvPr/>
          </p:nvSpPr>
          <p:spPr>
            <a:xfrm>
              <a:off x="7956549" y="2348534"/>
              <a:ext cx="1675130" cy="4775835"/>
            </a:xfrm>
            <a:custGeom>
              <a:avLst/>
              <a:gdLst/>
              <a:ahLst/>
              <a:cxnLst/>
              <a:rect l="l" t="t" r="r" b="b"/>
              <a:pathLst>
                <a:path w="1675129" h="4775834">
                  <a:moveTo>
                    <a:pt x="0" y="4775784"/>
                  </a:moveTo>
                  <a:lnTo>
                    <a:pt x="1674926" y="4775784"/>
                  </a:lnTo>
                  <a:lnTo>
                    <a:pt x="1674926" y="0"/>
                  </a:lnTo>
                  <a:lnTo>
                    <a:pt x="0" y="0"/>
                  </a:lnTo>
                  <a:lnTo>
                    <a:pt x="0" y="4775784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43">
              <a:extLst>
                <a:ext uri="{FF2B5EF4-FFF2-40B4-BE49-F238E27FC236}">
                  <a16:creationId xmlns:a16="http://schemas.microsoft.com/office/drawing/2014/main" id="{87135AA3-9998-43AC-A293-4C50712CF394}"/>
                </a:ext>
              </a:extLst>
            </p:cNvPr>
            <p:cNvSpPr/>
            <p:nvPr/>
          </p:nvSpPr>
          <p:spPr>
            <a:xfrm>
              <a:off x="1257733" y="3023932"/>
              <a:ext cx="8374380" cy="0"/>
            </a:xfrm>
            <a:custGeom>
              <a:avLst/>
              <a:gdLst/>
              <a:ahLst/>
              <a:cxnLst/>
              <a:rect l="l" t="t" r="r" b="b"/>
              <a:pathLst>
                <a:path w="8374380">
                  <a:moveTo>
                    <a:pt x="0" y="0"/>
                  </a:moveTo>
                  <a:lnTo>
                    <a:pt x="837384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44">
              <a:extLst>
                <a:ext uri="{FF2B5EF4-FFF2-40B4-BE49-F238E27FC236}">
                  <a16:creationId xmlns:a16="http://schemas.microsoft.com/office/drawing/2014/main" id="{603EC31A-6665-44E0-AAFB-BD1D05CCC8BD}"/>
                </a:ext>
              </a:extLst>
            </p:cNvPr>
            <p:cNvSpPr/>
            <p:nvPr/>
          </p:nvSpPr>
          <p:spPr>
            <a:xfrm>
              <a:off x="1257733" y="2346488"/>
              <a:ext cx="7716520" cy="0"/>
            </a:xfrm>
            <a:custGeom>
              <a:avLst/>
              <a:gdLst/>
              <a:ahLst/>
              <a:cxnLst/>
              <a:rect l="l" t="t" r="r" b="b"/>
              <a:pathLst>
                <a:path w="7716520">
                  <a:moveTo>
                    <a:pt x="0" y="0"/>
                  </a:moveTo>
                  <a:lnTo>
                    <a:pt x="77164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45">
              <a:extLst>
                <a:ext uri="{FF2B5EF4-FFF2-40B4-BE49-F238E27FC236}">
                  <a16:creationId xmlns:a16="http://schemas.microsoft.com/office/drawing/2014/main" id="{7B70D16F-EAA3-4CEA-B1D4-97ECBF2767F3}"/>
                </a:ext>
              </a:extLst>
            </p:cNvPr>
            <p:cNvSpPr/>
            <p:nvPr/>
          </p:nvSpPr>
          <p:spPr>
            <a:xfrm>
              <a:off x="1257734" y="5056262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46">
              <a:extLst>
                <a:ext uri="{FF2B5EF4-FFF2-40B4-BE49-F238E27FC236}">
                  <a16:creationId xmlns:a16="http://schemas.microsoft.com/office/drawing/2014/main" id="{097F2BC8-B378-4242-A628-E4A934323C6E}"/>
                </a:ext>
              </a:extLst>
            </p:cNvPr>
            <p:cNvSpPr/>
            <p:nvPr/>
          </p:nvSpPr>
          <p:spPr>
            <a:xfrm>
              <a:off x="1257734" y="5733705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47">
              <a:extLst>
                <a:ext uri="{FF2B5EF4-FFF2-40B4-BE49-F238E27FC236}">
                  <a16:creationId xmlns:a16="http://schemas.microsoft.com/office/drawing/2014/main" id="{EEF1E5B1-9849-4EAD-B306-D836926C68DF}"/>
                </a:ext>
              </a:extLst>
            </p:cNvPr>
            <p:cNvSpPr/>
            <p:nvPr/>
          </p:nvSpPr>
          <p:spPr>
            <a:xfrm>
              <a:off x="1257734" y="6411148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48">
              <a:extLst>
                <a:ext uri="{FF2B5EF4-FFF2-40B4-BE49-F238E27FC236}">
                  <a16:creationId xmlns:a16="http://schemas.microsoft.com/office/drawing/2014/main" id="{A2B4F0D7-3A91-4834-BCC2-F0537097248A}"/>
                </a:ext>
              </a:extLst>
            </p:cNvPr>
            <p:cNvSpPr/>
            <p:nvPr/>
          </p:nvSpPr>
          <p:spPr>
            <a:xfrm>
              <a:off x="1230918" y="7026820"/>
              <a:ext cx="8439150" cy="287655"/>
            </a:xfrm>
            <a:custGeom>
              <a:avLst/>
              <a:gdLst/>
              <a:ahLst/>
              <a:cxnLst/>
              <a:rect l="l" t="t" r="r" b="b"/>
              <a:pathLst>
                <a:path w="8439150" h="287654">
                  <a:moveTo>
                    <a:pt x="8439150" y="0"/>
                  </a:moveTo>
                  <a:lnTo>
                    <a:pt x="0" y="0"/>
                  </a:lnTo>
                  <a:lnTo>
                    <a:pt x="0" y="287121"/>
                  </a:lnTo>
                  <a:lnTo>
                    <a:pt x="8439150" y="287121"/>
                  </a:lnTo>
                  <a:lnTo>
                    <a:pt x="8439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49">
            <a:extLst>
              <a:ext uri="{FF2B5EF4-FFF2-40B4-BE49-F238E27FC236}">
                <a16:creationId xmlns:a16="http://schemas.microsoft.com/office/drawing/2014/main" id="{DECC9274-3DFD-4409-8D71-90078129CF35}"/>
              </a:ext>
            </a:extLst>
          </p:cNvPr>
          <p:cNvSpPr txBox="1"/>
          <p:nvPr/>
        </p:nvSpPr>
        <p:spPr>
          <a:xfrm>
            <a:off x="4335811" y="6433214"/>
            <a:ext cx="1294392" cy="219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Display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35" dirty="0">
                <a:solidFill>
                  <a:srgbClr val="FFFFFF"/>
                </a:solidFill>
                <a:latin typeface="Calibri"/>
                <a:cs typeface="Calibri"/>
              </a:rPr>
              <a:t>Strip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3" name="object 50">
            <a:extLst>
              <a:ext uri="{FF2B5EF4-FFF2-40B4-BE49-F238E27FC236}">
                <a16:creationId xmlns:a16="http://schemas.microsoft.com/office/drawing/2014/main" id="{2CB68A01-0658-4FA1-AF77-6B144103A2FA}"/>
              </a:ext>
            </a:extLst>
          </p:cNvPr>
          <p:cNvGrpSpPr/>
          <p:nvPr/>
        </p:nvGrpSpPr>
        <p:grpSpPr>
          <a:xfrm>
            <a:off x="770182" y="1775377"/>
            <a:ext cx="8736584" cy="4916830"/>
            <a:chOff x="1210638" y="2313965"/>
            <a:chExt cx="8820533" cy="5000625"/>
          </a:xfrm>
        </p:grpSpPr>
        <p:sp>
          <p:nvSpPr>
            <p:cNvPr id="214" name="object 51">
              <a:extLst>
                <a:ext uri="{FF2B5EF4-FFF2-40B4-BE49-F238E27FC236}">
                  <a16:creationId xmlns:a16="http://schemas.microsoft.com/office/drawing/2014/main" id="{5EA651E6-9EB9-4607-BB05-7BD511AD838A}"/>
                </a:ext>
              </a:extLst>
            </p:cNvPr>
            <p:cNvSpPr/>
            <p:nvPr/>
          </p:nvSpPr>
          <p:spPr>
            <a:xfrm>
              <a:off x="1257734" y="3701374"/>
              <a:ext cx="8334904" cy="46498"/>
            </a:xfrm>
            <a:custGeom>
              <a:avLst/>
              <a:gdLst/>
              <a:ahLst/>
              <a:cxnLst/>
              <a:rect l="l" t="t" r="r" b="b"/>
              <a:pathLst>
                <a:path w="8376920">
                  <a:moveTo>
                    <a:pt x="0" y="0"/>
                  </a:moveTo>
                  <a:lnTo>
                    <a:pt x="83764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52">
              <a:extLst>
                <a:ext uri="{FF2B5EF4-FFF2-40B4-BE49-F238E27FC236}">
                  <a16:creationId xmlns:a16="http://schemas.microsoft.com/office/drawing/2014/main" id="{88CD40A6-6C98-4525-9801-65EA5C6D4B36}"/>
                </a:ext>
              </a:extLst>
            </p:cNvPr>
            <p:cNvSpPr/>
            <p:nvPr/>
          </p:nvSpPr>
          <p:spPr>
            <a:xfrm flipV="1">
              <a:off x="1210638" y="4332318"/>
              <a:ext cx="8382001" cy="46498"/>
            </a:xfrm>
            <a:custGeom>
              <a:avLst/>
              <a:gdLst/>
              <a:ahLst/>
              <a:cxnLst/>
              <a:rect l="l" t="t" r="r" b="b"/>
              <a:pathLst>
                <a:path w="8382000">
                  <a:moveTo>
                    <a:pt x="0" y="0"/>
                  </a:moveTo>
                  <a:lnTo>
                    <a:pt x="83815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53">
              <a:extLst>
                <a:ext uri="{FF2B5EF4-FFF2-40B4-BE49-F238E27FC236}">
                  <a16:creationId xmlns:a16="http://schemas.microsoft.com/office/drawing/2014/main" id="{AA76F6AF-0D85-49B2-B2DC-C9D6EE6FCD3F}"/>
                </a:ext>
              </a:extLst>
            </p:cNvPr>
            <p:cNvSpPr/>
            <p:nvPr/>
          </p:nvSpPr>
          <p:spPr>
            <a:xfrm>
              <a:off x="9660331" y="2313965"/>
              <a:ext cx="370840" cy="5000625"/>
            </a:xfrm>
            <a:custGeom>
              <a:avLst/>
              <a:gdLst/>
              <a:ahLst/>
              <a:cxnLst/>
              <a:rect l="l" t="t" r="r" b="b"/>
              <a:pathLst>
                <a:path w="370840" h="5000625">
                  <a:moveTo>
                    <a:pt x="370243" y="0"/>
                  </a:moveTo>
                  <a:lnTo>
                    <a:pt x="0" y="0"/>
                  </a:lnTo>
                  <a:lnTo>
                    <a:pt x="0" y="5000015"/>
                  </a:lnTo>
                  <a:lnTo>
                    <a:pt x="370243" y="5000015"/>
                  </a:lnTo>
                  <a:lnTo>
                    <a:pt x="370243" y="0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54">
            <a:extLst>
              <a:ext uri="{FF2B5EF4-FFF2-40B4-BE49-F238E27FC236}">
                <a16:creationId xmlns:a16="http://schemas.microsoft.com/office/drawing/2014/main" id="{135D953A-5C71-49F5-829B-CCE2BF142EEA}"/>
              </a:ext>
            </a:extLst>
          </p:cNvPr>
          <p:cNvSpPr txBox="1"/>
          <p:nvPr/>
        </p:nvSpPr>
        <p:spPr>
          <a:xfrm>
            <a:off x="8119492" y="1557657"/>
            <a:ext cx="370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8" name="object 55">
            <a:extLst>
              <a:ext uri="{FF2B5EF4-FFF2-40B4-BE49-F238E27FC236}">
                <a16:creationId xmlns:a16="http://schemas.microsoft.com/office/drawing/2014/main" id="{215E20D4-0AE8-4E8F-8304-C0B9DC690942}"/>
              </a:ext>
            </a:extLst>
          </p:cNvPr>
          <p:cNvSpPr txBox="1"/>
          <p:nvPr/>
        </p:nvSpPr>
        <p:spPr>
          <a:xfrm>
            <a:off x="9264407" y="3733507"/>
            <a:ext cx="215444" cy="101583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45" dirty="0">
                <a:solidFill>
                  <a:srgbClr val="231F20"/>
                </a:solidFill>
                <a:latin typeface="Calibri"/>
                <a:cs typeface="Calibri"/>
              </a:rPr>
              <a:t>Cash</a:t>
            </a:r>
            <a:r>
              <a:rPr sz="14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Calibri"/>
                <a:cs typeface="Calibri"/>
              </a:rPr>
              <a:t>Register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52">
            <a:extLst>
              <a:ext uri="{FF2B5EF4-FFF2-40B4-BE49-F238E27FC236}">
                <a16:creationId xmlns:a16="http://schemas.microsoft.com/office/drawing/2014/main" id="{FFEBF2BF-B15F-EBF9-B389-6F079B28D52A}"/>
              </a:ext>
            </a:extLst>
          </p:cNvPr>
          <p:cNvGrpSpPr/>
          <p:nvPr/>
        </p:nvGrpSpPr>
        <p:grpSpPr>
          <a:xfrm>
            <a:off x="798189" y="1813802"/>
            <a:ext cx="6589804" cy="3972532"/>
            <a:chOff x="1311191" y="2336349"/>
            <a:chExt cx="6607037" cy="3973540"/>
          </a:xfrm>
        </p:grpSpPr>
        <p:sp>
          <p:nvSpPr>
            <p:cNvPr id="4" name="object 53">
              <a:extLst>
                <a:ext uri="{FF2B5EF4-FFF2-40B4-BE49-F238E27FC236}">
                  <a16:creationId xmlns:a16="http://schemas.microsoft.com/office/drawing/2014/main" id="{B8D5D387-0413-2C5C-311F-0940A1CB62E2}"/>
                </a:ext>
              </a:extLst>
            </p:cNvPr>
            <p:cNvSpPr/>
            <p:nvPr/>
          </p:nvSpPr>
          <p:spPr>
            <a:xfrm>
              <a:off x="1313024" y="2336349"/>
              <a:ext cx="6605204" cy="1984148"/>
            </a:xfrm>
            <a:custGeom>
              <a:avLst/>
              <a:gdLst/>
              <a:ahLst/>
              <a:cxnLst/>
              <a:rect l="l" t="t" r="r" b="b"/>
              <a:pathLst>
                <a:path w="6645909" h="1993264">
                  <a:moveTo>
                    <a:pt x="6645859" y="0"/>
                  </a:moveTo>
                  <a:lnTo>
                    <a:pt x="0" y="0"/>
                  </a:lnTo>
                  <a:lnTo>
                    <a:pt x="0" y="1992820"/>
                  </a:lnTo>
                  <a:lnTo>
                    <a:pt x="6645859" y="1992820"/>
                  </a:lnTo>
                  <a:lnTo>
                    <a:pt x="6645859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6">
              <a:extLst>
                <a:ext uri="{FF2B5EF4-FFF2-40B4-BE49-F238E27FC236}">
                  <a16:creationId xmlns:a16="http://schemas.microsoft.com/office/drawing/2014/main" id="{0CAD47AE-BFD8-3151-E50A-BA950D4D580E}"/>
                </a:ext>
              </a:extLst>
            </p:cNvPr>
            <p:cNvSpPr/>
            <p:nvPr/>
          </p:nvSpPr>
          <p:spPr>
            <a:xfrm>
              <a:off x="2987016" y="4340891"/>
              <a:ext cx="1606886" cy="1968998"/>
            </a:xfrm>
            <a:custGeom>
              <a:avLst/>
              <a:gdLst/>
              <a:ahLst/>
              <a:cxnLst/>
              <a:rect l="l" t="t" r="r" b="b"/>
              <a:pathLst>
                <a:path w="1613535" h="2008504">
                  <a:moveTo>
                    <a:pt x="1613001" y="0"/>
                  </a:moveTo>
                  <a:lnTo>
                    <a:pt x="0" y="0"/>
                  </a:lnTo>
                  <a:lnTo>
                    <a:pt x="0" y="2008022"/>
                  </a:lnTo>
                  <a:lnTo>
                    <a:pt x="1613001" y="2008022"/>
                  </a:lnTo>
                  <a:lnTo>
                    <a:pt x="1613001" y="0"/>
                  </a:lnTo>
                  <a:close/>
                </a:path>
              </a:pathLst>
            </a:custGeom>
            <a:solidFill>
              <a:srgbClr val="FFF1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57">
              <a:extLst>
                <a:ext uri="{FF2B5EF4-FFF2-40B4-BE49-F238E27FC236}">
                  <a16:creationId xmlns:a16="http://schemas.microsoft.com/office/drawing/2014/main" id="{3A1A7FFA-76F4-9F52-A48B-D2A2B0F13BF2}"/>
                </a:ext>
              </a:extLst>
            </p:cNvPr>
            <p:cNvSpPr/>
            <p:nvPr/>
          </p:nvSpPr>
          <p:spPr>
            <a:xfrm>
              <a:off x="1313024" y="4339836"/>
              <a:ext cx="1609069" cy="627729"/>
            </a:xfrm>
            <a:custGeom>
              <a:avLst/>
              <a:gdLst/>
              <a:ahLst/>
              <a:cxnLst/>
              <a:rect l="l" t="t" r="r" b="b"/>
              <a:pathLst>
                <a:path w="1614170" h="654050">
                  <a:moveTo>
                    <a:pt x="1613916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1613916" y="653796"/>
                  </a:lnTo>
                  <a:lnTo>
                    <a:pt x="1613916" y="0"/>
                  </a:lnTo>
                  <a:close/>
                </a:path>
              </a:pathLst>
            </a:custGeom>
            <a:solidFill>
              <a:srgbClr val="D42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0">
              <a:extLst>
                <a:ext uri="{FF2B5EF4-FFF2-40B4-BE49-F238E27FC236}">
                  <a16:creationId xmlns:a16="http://schemas.microsoft.com/office/drawing/2014/main" id="{82659D6E-CD82-D8A9-AAA5-1034F0088BD9}"/>
                </a:ext>
              </a:extLst>
            </p:cNvPr>
            <p:cNvSpPr/>
            <p:nvPr/>
          </p:nvSpPr>
          <p:spPr>
            <a:xfrm>
              <a:off x="1311191" y="4977287"/>
              <a:ext cx="1611434" cy="1331595"/>
            </a:xfrm>
            <a:custGeom>
              <a:avLst/>
              <a:gdLst/>
              <a:ahLst/>
              <a:cxnLst/>
              <a:rect l="l" t="t" r="r" b="b"/>
              <a:pathLst>
                <a:path w="1613535" h="1331595">
                  <a:moveTo>
                    <a:pt x="1613001" y="0"/>
                  </a:moveTo>
                  <a:lnTo>
                    <a:pt x="0" y="0"/>
                  </a:lnTo>
                  <a:lnTo>
                    <a:pt x="0" y="1331366"/>
                  </a:lnTo>
                  <a:lnTo>
                    <a:pt x="1613001" y="1331366"/>
                  </a:lnTo>
                  <a:lnTo>
                    <a:pt x="1613001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1">
              <a:extLst>
                <a:ext uri="{FF2B5EF4-FFF2-40B4-BE49-F238E27FC236}">
                  <a16:creationId xmlns:a16="http://schemas.microsoft.com/office/drawing/2014/main" id="{22510F6B-ADDF-C276-0F66-62E681D80D55}"/>
                </a:ext>
              </a:extLst>
            </p:cNvPr>
            <p:cNvSpPr/>
            <p:nvPr/>
          </p:nvSpPr>
          <p:spPr>
            <a:xfrm>
              <a:off x="4638265" y="4341633"/>
              <a:ext cx="1612636" cy="1968256"/>
            </a:xfrm>
            <a:custGeom>
              <a:avLst/>
              <a:gdLst/>
              <a:ahLst/>
              <a:cxnLst/>
              <a:rect l="l" t="t" r="r" b="b"/>
              <a:pathLst>
                <a:path w="1608454" h="2007235">
                  <a:moveTo>
                    <a:pt x="1608201" y="0"/>
                  </a:moveTo>
                  <a:lnTo>
                    <a:pt x="0" y="0"/>
                  </a:lnTo>
                  <a:lnTo>
                    <a:pt x="0" y="2007107"/>
                  </a:lnTo>
                  <a:lnTo>
                    <a:pt x="1608201" y="2007107"/>
                  </a:lnTo>
                  <a:lnTo>
                    <a:pt x="1608201" y="0"/>
                  </a:lnTo>
                  <a:close/>
                </a:path>
              </a:pathLst>
            </a:custGeom>
            <a:solidFill>
              <a:srgbClr val="47B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2">
              <a:extLst>
                <a:ext uri="{FF2B5EF4-FFF2-40B4-BE49-F238E27FC236}">
                  <a16:creationId xmlns:a16="http://schemas.microsoft.com/office/drawing/2014/main" id="{38740660-EEBD-A13F-5E9D-085A634FAB72}"/>
                </a:ext>
              </a:extLst>
            </p:cNvPr>
            <p:cNvSpPr/>
            <p:nvPr/>
          </p:nvSpPr>
          <p:spPr>
            <a:xfrm>
              <a:off x="6310637" y="4341633"/>
              <a:ext cx="1606891" cy="1967250"/>
            </a:xfrm>
            <a:custGeom>
              <a:avLst/>
              <a:gdLst/>
              <a:ahLst/>
              <a:cxnLst/>
              <a:rect l="l" t="t" r="r" b="b"/>
              <a:pathLst>
                <a:path w="1614170" h="2007235">
                  <a:moveTo>
                    <a:pt x="1613915" y="0"/>
                  </a:moveTo>
                  <a:lnTo>
                    <a:pt x="0" y="0"/>
                  </a:lnTo>
                  <a:lnTo>
                    <a:pt x="0" y="2007107"/>
                  </a:lnTo>
                  <a:lnTo>
                    <a:pt x="1613915" y="2007107"/>
                  </a:lnTo>
                  <a:lnTo>
                    <a:pt x="1613915" y="0"/>
                  </a:lnTo>
                  <a:close/>
                </a:path>
              </a:pathLst>
            </a:custGeom>
            <a:solidFill>
              <a:srgbClr val="8F89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100">
            <a:extLst>
              <a:ext uri="{FF2B5EF4-FFF2-40B4-BE49-F238E27FC236}">
                <a16:creationId xmlns:a16="http://schemas.microsoft.com/office/drawing/2014/main" id="{877FD2F4-ADA8-7669-DBFD-9F68FE802DF8}"/>
              </a:ext>
            </a:extLst>
          </p:cNvPr>
          <p:cNvSpPr/>
          <p:nvPr/>
        </p:nvSpPr>
        <p:spPr>
          <a:xfrm>
            <a:off x="7440892" y="1811791"/>
            <a:ext cx="1606287" cy="3974544"/>
          </a:xfrm>
          <a:custGeom>
            <a:avLst/>
            <a:gdLst/>
            <a:ahLst/>
            <a:cxnLst/>
            <a:rect l="l" t="t" r="r" b="b"/>
            <a:pathLst>
              <a:path w="1646554" h="4141470">
                <a:moveTo>
                  <a:pt x="1646199" y="0"/>
                </a:moveTo>
                <a:lnTo>
                  <a:pt x="0" y="0"/>
                </a:lnTo>
                <a:lnTo>
                  <a:pt x="0" y="4141139"/>
                </a:lnTo>
                <a:lnTo>
                  <a:pt x="1646199" y="4141139"/>
                </a:lnTo>
                <a:lnTo>
                  <a:pt x="1646199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7DDB66-0D89-3D3D-4A42-B7AD6BFF915C}"/>
              </a:ext>
            </a:extLst>
          </p:cNvPr>
          <p:cNvSpPr/>
          <p:nvPr/>
        </p:nvSpPr>
        <p:spPr>
          <a:xfrm>
            <a:off x="1115269" y="2181860"/>
            <a:ext cx="64156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lang="en-US" sz="4400" b="1" spc="25" dirty="0">
                <a:solidFill>
                  <a:schemeClr val="bg1"/>
                </a:solidFill>
                <a:cs typeface="Calibri"/>
              </a:rPr>
              <a:t>BASE GAMES</a:t>
            </a: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lang="en-US" sz="1400" b="1" spc="25" dirty="0">
                <a:solidFill>
                  <a:srgbClr val="231F20"/>
                </a:solidFill>
                <a:cs typeface="Calibri"/>
              </a:rPr>
              <a:t>Gold</a:t>
            </a:r>
            <a:r>
              <a:rPr lang="en-US" sz="1400" b="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10" dirty="0">
                <a:solidFill>
                  <a:srgbClr val="231F20"/>
                </a:solidFill>
                <a:cs typeface="Calibri"/>
              </a:rPr>
              <a:t>Rush,</a:t>
            </a:r>
            <a:r>
              <a:rPr lang="en-US" sz="1400" b="1" spc="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25" dirty="0">
                <a:solidFill>
                  <a:srgbClr val="231F20"/>
                </a:solidFill>
                <a:cs typeface="Calibri"/>
              </a:rPr>
              <a:t>Blackjack,</a:t>
            </a:r>
            <a:r>
              <a:rPr lang="en-US" sz="1400" b="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40" dirty="0">
                <a:solidFill>
                  <a:srgbClr val="231F20"/>
                </a:solidFill>
                <a:cs typeface="Calibri"/>
              </a:rPr>
              <a:t>Lucky</a:t>
            </a:r>
            <a:r>
              <a:rPr lang="en-US" sz="1400" b="1" spc="-1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25" dirty="0">
                <a:solidFill>
                  <a:srgbClr val="231F20"/>
                </a:solidFill>
                <a:cs typeface="Calibri"/>
              </a:rPr>
              <a:t>Lines,</a:t>
            </a:r>
            <a:r>
              <a:rPr lang="en-US" sz="1400" b="1" spc="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30" dirty="0">
                <a:solidFill>
                  <a:srgbClr val="231F20"/>
                </a:solidFill>
                <a:cs typeface="Calibri"/>
              </a:rPr>
              <a:t>Set</a:t>
            </a:r>
            <a:r>
              <a:rPr lang="en-US" sz="1400" b="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25" dirty="0">
                <a:solidFill>
                  <a:srgbClr val="231F20"/>
                </a:solidFill>
                <a:cs typeface="Calibri"/>
              </a:rPr>
              <a:t>for</a:t>
            </a:r>
            <a:r>
              <a:rPr lang="en-US" sz="1400" b="1" spc="-2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25" dirty="0">
                <a:solidFill>
                  <a:srgbClr val="231F20"/>
                </a:solidFill>
                <a:cs typeface="Calibri"/>
              </a:rPr>
              <a:t>Life,</a:t>
            </a:r>
            <a:r>
              <a:rPr lang="en-US" sz="1400" b="1" spc="5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25" dirty="0">
                <a:solidFill>
                  <a:srgbClr val="231F20"/>
                </a:solidFill>
                <a:cs typeface="Calibri"/>
              </a:rPr>
              <a:t>Bingo,</a:t>
            </a:r>
            <a:r>
              <a:rPr lang="en-US" sz="1400" b="1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400" b="1" spc="20" dirty="0">
                <a:solidFill>
                  <a:srgbClr val="231F20"/>
                </a:solidFill>
                <a:cs typeface="Calibri"/>
              </a:rPr>
              <a:t>Crossword</a:t>
            </a:r>
            <a:endParaRPr lang="en-US" sz="1400" dirty="0">
              <a:cs typeface="Calibri"/>
            </a:endParaRPr>
          </a:p>
        </p:txBody>
      </p:sp>
      <p:sp>
        <p:nvSpPr>
          <p:cNvPr id="45" name="object 105">
            <a:extLst>
              <a:ext uri="{FF2B5EF4-FFF2-40B4-BE49-F238E27FC236}">
                <a16:creationId xmlns:a16="http://schemas.microsoft.com/office/drawing/2014/main" id="{64BE151B-CA3B-633F-A921-3887560F059F}"/>
              </a:ext>
            </a:extLst>
          </p:cNvPr>
          <p:cNvSpPr txBox="1"/>
          <p:nvPr/>
        </p:nvSpPr>
        <p:spPr>
          <a:xfrm>
            <a:off x="7558111" y="2390710"/>
            <a:ext cx="1332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3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sz="7200" spc="1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46" name="object 105">
            <a:extLst>
              <a:ext uri="{FF2B5EF4-FFF2-40B4-BE49-F238E27FC236}">
                <a16:creationId xmlns:a16="http://schemas.microsoft.com/office/drawing/2014/main" id="{44FFA783-61EC-E56B-9581-3A857DBC68CC}"/>
              </a:ext>
            </a:extLst>
          </p:cNvPr>
          <p:cNvSpPr txBox="1"/>
          <p:nvPr/>
        </p:nvSpPr>
        <p:spPr>
          <a:xfrm>
            <a:off x="7596520" y="3795772"/>
            <a:ext cx="13328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3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7200" spc="1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47" name="object 105">
            <a:extLst>
              <a:ext uri="{FF2B5EF4-FFF2-40B4-BE49-F238E27FC236}">
                <a16:creationId xmlns:a16="http://schemas.microsoft.com/office/drawing/2014/main" id="{E5DF6877-BB25-C4E6-BAE5-210314345D68}"/>
              </a:ext>
            </a:extLst>
          </p:cNvPr>
          <p:cNvSpPr txBox="1"/>
          <p:nvPr/>
        </p:nvSpPr>
        <p:spPr>
          <a:xfrm>
            <a:off x="1132013" y="3624691"/>
            <a:ext cx="929973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6600" spc="1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48" name="object 105">
            <a:extLst>
              <a:ext uri="{FF2B5EF4-FFF2-40B4-BE49-F238E27FC236}">
                <a16:creationId xmlns:a16="http://schemas.microsoft.com/office/drawing/2014/main" id="{5766DEA9-F6DB-D1D2-0536-50B5268049A9}"/>
              </a:ext>
            </a:extLst>
          </p:cNvPr>
          <p:cNvSpPr txBox="1"/>
          <p:nvPr/>
        </p:nvSpPr>
        <p:spPr>
          <a:xfrm>
            <a:off x="1111224" y="4625156"/>
            <a:ext cx="863442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3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49" name="object 105">
            <a:extLst>
              <a:ext uri="{FF2B5EF4-FFF2-40B4-BE49-F238E27FC236}">
                <a16:creationId xmlns:a16="http://schemas.microsoft.com/office/drawing/2014/main" id="{81439678-2983-9937-3FCD-8F98EFDE91AA}"/>
              </a:ext>
            </a:extLst>
          </p:cNvPr>
          <p:cNvSpPr txBox="1"/>
          <p:nvPr/>
        </p:nvSpPr>
        <p:spPr>
          <a:xfrm>
            <a:off x="2856531" y="4257233"/>
            <a:ext cx="8830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3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50" name="object 105">
            <a:extLst>
              <a:ext uri="{FF2B5EF4-FFF2-40B4-BE49-F238E27FC236}">
                <a16:creationId xmlns:a16="http://schemas.microsoft.com/office/drawing/2014/main" id="{94175901-05CF-46A8-5A83-6AB866FDDEFA}"/>
              </a:ext>
            </a:extLst>
          </p:cNvPr>
          <p:cNvSpPr txBox="1"/>
          <p:nvPr/>
        </p:nvSpPr>
        <p:spPr>
          <a:xfrm>
            <a:off x="4443134" y="4257233"/>
            <a:ext cx="866292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3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58" name="object 105">
            <a:extLst>
              <a:ext uri="{FF2B5EF4-FFF2-40B4-BE49-F238E27FC236}">
                <a16:creationId xmlns:a16="http://schemas.microsoft.com/office/drawing/2014/main" id="{48D980C7-2D09-0F85-EFED-8BE675225CC3}"/>
              </a:ext>
            </a:extLst>
          </p:cNvPr>
          <p:cNvSpPr txBox="1"/>
          <p:nvPr/>
        </p:nvSpPr>
        <p:spPr>
          <a:xfrm>
            <a:off x="5900248" y="4252332"/>
            <a:ext cx="1332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300" spc="165" baseline="31746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200" spc="1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8015E71B-2967-A308-479D-600863535D79}"/>
              </a:ext>
            </a:extLst>
          </p:cNvPr>
          <p:cNvSpPr/>
          <p:nvPr/>
        </p:nvSpPr>
        <p:spPr>
          <a:xfrm>
            <a:off x="796606" y="5800437"/>
            <a:ext cx="1607231" cy="592260"/>
          </a:xfrm>
          <a:custGeom>
            <a:avLst/>
            <a:gdLst/>
            <a:ahLst/>
            <a:cxnLst/>
            <a:rect l="l" t="t" r="r" b="b"/>
            <a:pathLst>
              <a:path w="1613535" h="1331595">
                <a:moveTo>
                  <a:pt x="1613001" y="0"/>
                </a:moveTo>
                <a:lnTo>
                  <a:pt x="0" y="0"/>
                </a:lnTo>
                <a:lnTo>
                  <a:pt x="0" y="1331366"/>
                </a:lnTo>
                <a:lnTo>
                  <a:pt x="1613001" y="1331366"/>
                </a:lnTo>
                <a:lnTo>
                  <a:pt x="1613001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algn="ctr">
              <a:spcBef>
                <a:spcPts val="1200"/>
              </a:spcBef>
            </a:pPr>
            <a:endParaRPr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BCF20C-8133-6C92-3F87-8BD5522DC7D7}"/>
              </a:ext>
            </a:extLst>
          </p:cNvPr>
          <p:cNvSpPr txBox="1"/>
          <p:nvPr/>
        </p:nvSpPr>
        <p:spPr>
          <a:xfrm>
            <a:off x="978585" y="5805906"/>
            <a:ext cx="12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62" name="object 56">
            <a:extLst>
              <a:ext uri="{FF2B5EF4-FFF2-40B4-BE49-F238E27FC236}">
                <a16:creationId xmlns:a16="http://schemas.microsoft.com/office/drawing/2014/main" id="{82786665-E49C-B7E9-9B69-8C99C1BA41F3}"/>
              </a:ext>
            </a:extLst>
          </p:cNvPr>
          <p:cNvSpPr/>
          <p:nvPr/>
        </p:nvSpPr>
        <p:spPr>
          <a:xfrm>
            <a:off x="2476260" y="5798541"/>
            <a:ext cx="1592357" cy="593147"/>
          </a:xfrm>
          <a:custGeom>
            <a:avLst/>
            <a:gdLst/>
            <a:ahLst/>
            <a:cxnLst/>
            <a:rect l="l" t="t" r="r" b="b"/>
            <a:pathLst>
              <a:path w="1613535" h="2008504">
                <a:moveTo>
                  <a:pt x="1613001" y="0"/>
                </a:moveTo>
                <a:lnTo>
                  <a:pt x="0" y="0"/>
                </a:lnTo>
                <a:lnTo>
                  <a:pt x="0" y="2008022"/>
                </a:lnTo>
                <a:lnTo>
                  <a:pt x="1613001" y="2008022"/>
                </a:lnTo>
                <a:lnTo>
                  <a:pt x="1613001" y="0"/>
                </a:lnTo>
                <a:close/>
              </a:path>
            </a:pathLst>
          </a:custGeom>
          <a:solidFill>
            <a:srgbClr val="FFF1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5B9D9B-81B1-39DC-6F67-3ABD48123208}"/>
              </a:ext>
            </a:extLst>
          </p:cNvPr>
          <p:cNvSpPr txBox="1"/>
          <p:nvPr/>
        </p:nvSpPr>
        <p:spPr>
          <a:xfrm>
            <a:off x="2650371" y="5805909"/>
            <a:ext cx="12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78" name="object 61">
            <a:extLst>
              <a:ext uri="{FF2B5EF4-FFF2-40B4-BE49-F238E27FC236}">
                <a16:creationId xmlns:a16="http://schemas.microsoft.com/office/drawing/2014/main" id="{614A1FA9-8F9B-03F9-D316-CFF997C65723}"/>
              </a:ext>
            </a:extLst>
          </p:cNvPr>
          <p:cNvSpPr/>
          <p:nvPr/>
        </p:nvSpPr>
        <p:spPr>
          <a:xfrm>
            <a:off x="4116681" y="5797613"/>
            <a:ext cx="1602340" cy="594075"/>
          </a:xfrm>
          <a:custGeom>
            <a:avLst/>
            <a:gdLst/>
            <a:ahLst/>
            <a:cxnLst/>
            <a:rect l="l" t="t" r="r" b="b"/>
            <a:pathLst>
              <a:path w="1608454" h="2007235">
                <a:moveTo>
                  <a:pt x="1608201" y="0"/>
                </a:moveTo>
                <a:lnTo>
                  <a:pt x="0" y="0"/>
                </a:lnTo>
                <a:lnTo>
                  <a:pt x="0" y="2007107"/>
                </a:lnTo>
                <a:lnTo>
                  <a:pt x="1608201" y="2007107"/>
                </a:lnTo>
                <a:lnTo>
                  <a:pt x="1608201" y="0"/>
                </a:lnTo>
                <a:close/>
              </a:path>
            </a:pathLst>
          </a:custGeom>
          <a:solidFill>
            <a:srgbClr val="47B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62">
            <a:extLst>
              <a:ext uri="{FF2B5EF4-FFF2-40B4-BE49-F238E27FC236}">
                <a16:creationId xmlns:a16="http://schemas.microsoft.com/office/drawing/2014/main" id="{3FA5A4B8-532B-73C9-A8E4-FAEAC8FA41AA}"/>
              </a:ext>
            </a:extLst>
          </p:cNvPr>
          <p:cNvSpPr/>
          <p:nvPr/>
        </p:nvSpPr>
        <p:spPr>
          <a:xfrm>
            <a:off x="5786553" y="5798726"/>
            <a:ext cx="1596574" cy="597175"/>
          </a:xfrm>
          <a:custGeom>
            <a:avLst/>
            <a:gdLst/>
            <a:ahLst/>
            <a:cxnLst/>
            <a:rect l="l" t="t" r="r" b="b"/>
            <a:pathLst>
              <a:path w="1614170" h="2007235">
                <a:moveTo>
                  <a:pt x="1613915" y="0"/>
                </a:moveTo>
                <a:lnTo>
                  <a:pt x="0" y="0"/>
                </a:lnTo>
                <a:lnTo>
                  <a:pt x="0" y="2007107"/>
                </a:lnTo>
                <a:lnTo>
                  <a:pt x="1613915" y="2007107"/>
                </a:lnTo>
                <a:lnTo>
                  <a:pt x="1613915" y="0"/>
                </a:lnTo>
                <a:close/>
              </a:path>
            </a:pathLst>
          </a:custGeom>
          <a:solidFill>
            <a:srgbClr val="8F89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C0A1237-B037-1B14-AB15-9C00E22794CE}"/>
              </a:ext>
            </a:extLst>
          </p:cNvPr>
          <p:cNvSpPr txBox="1"/>
          <p:nvPr/>
        </p:nvSpPr>
        <p:spPr>
          <a:xfrm>
            <a:off x="4285859" y="5812208"/>
            <a:ext cx="12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9890ED-7F81-99AF-5C3A-7B59238754DB}"/>
              </a:ext>
            </a:extLst>
          </p:cNvPr>
          <p:cNvSpPr txBox="1"/>
          <p:nvPr/>
        </p:nvSpPr>
        <p:spPr>
          <a:xfrm>
            <a:off x="5950910" y="5801116"/>
            <a:ext cx="12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89" name="object 100">
            <a:extLst>
              <a:ext uri="{FF2B5EF4-FFF2-40B4-BE49-F238E27FC236}">
                <a16:creationId xmlns:a16="http://schemas.microsoft.com/office/drawing/2014/main" id="{1A0E60B1-53CA-BBBA-784A-BB89307B3653}"/>
              </a:ext>
            </a:extLst>
          </p:cNvPr>
          <p:cNvSpPr/>
          <p:nvPr/>
        </p:nvSpPr>
        <p:spPr>
          <a:xfrm>
            <a:off x="7442302" y="5797372"/>
            <a:ext cx="1606287" cy="603428"/>
          </a:xfrm>
          <a:custGeom>
            <a:avLst/>
            <a:gdLst/>
            <a:ahLst/>
            <a:cxnLst/>
            <a:rect l="l" t="t" r="r" b="b"/>
            <a:pathLst>
              <a:path w="1646554" h="4141470">
                <a:moveTo>
                  <a:pt x="1646199" y="0"/>
                </a:moveTo>
                <a:lnTo>
                  <a:pt x="0" y="0"/>
                </a:lnTo>
                <a:lnTo>
                  <a:pt x="0" y="4141139"/>
                </a:lnTo>
                <a:lnTo>
                  <a:pt x="1646199" y="4141139"/>
                </a:lnTo>
                <a:lnTo>
                  <a:pt x="1646199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1FDAB02-9338-FC5C-93C1-6D53635C556B}"/>
              </a:ext>
            </a:extLst>
          </p:cNvPr>
          <p:cNvSpPr txBox="1"/>
          <p:nvPr/>
        </p:nvSpPr>
        <p:spPr>
          <a:xfrm>
            <a:off x="7618977" y="5802039"/>
            <a:ext cx="12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1235A-D8D9-D0EA-9A40-01854BDAECCD}"/>
              </a:ext>
            </a:extLst>
          </p:cNvPr>
          <p:cNvSpPr txBox="1"/>
          <p:nvPr/>
        </p:nvSpPr>
        <p:spPr>
          <a:xfrm>
            <a:off x="7487569" y="4711070"/>
            <a:ext cx="1571263" cy="120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300" b="0" i="0" u="none" strike="noStrike" kern="1200" cap="none" spc="165" normalizeH="0" baseline="3174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</a:t>
            </a:r>
            <a:r>
              <a:rPr lang="en-CA" sz="7200" spc="1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kumimoji="0" lang="en-CA" sz="7200" b="0" i="0" u="none" strike="noStrike" kern="120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lang="en-CA" sz="72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6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LC">
      <a:dk1>
        <a:srgbClr val="414B56"/>
      </a:dk1>
      <a:lt1>
        <a:srgbClr val="FFFFFF"/>
      </a:lt1>
      <a:dk2>
        <a:srgbClr val="E86A10"/>
      </a:dk2>
      <a:lt2>
        <a:srgbClr val="B31B34"/>
      </a:lt2>
      <a:accent1>
        <a:srgbClr val="76B900"/>
      </a:accent1>
      <a:accent2>
        <a:srgbClr val="8B0E04"/>
      </a:accent2>
      <a:accent3>
        <a:srgbClr val="FBB040"/>
      </a:accent3>
      <a:accent4>
        <a:srgbClr val="439539"/>
      </a:accent4>
      <a:accent5>
        <a:srgbClr val="E2EDC3"/>
      </a:accent5>
      <a:accent6>
        <a:srgbClr val="949CA1"/>
      </a:accent6>
      <a:hlink>
        <a:srgbClr val="CFD4D8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 - Template_2019" id="{517A37C5-11A8-4FA3-B2B3-E3A3824B0FA4}" vid="{5BEB2156-B9CA-418E-9F33-F88183416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F107820C4443B41E09A26E5B447C" ma:contentTypeVersion="15" ma:contentTypeDescription="Create a new document." ma:contentTypeScope="" ma:versionID="1339d5c7ce71fd42e8127bdc9d7c23b2">
  <xsd:schema xmlns:xsd="http://www.w3.org/2001/XMLSchema" xmlns:xs="http://www.w3.org/2001/XMLSchema" xmlns:p="http://schemas.microsoft.com/office/2006/metadata/properties" xmlns:ns2="6b6c309b-7ecb-4e8a-bdc9-d7bb9b259b9e" xmlns:ns3="b44ce614-bae0-4298-afbc-aea2b9442db3" targetNamespace="http://schemas.microsoft.com/office/2006/metadata/properties" ma:root="true" ma:fieldsID="3051cb9863d31ebe9231f4973cf1da53" ns2:_="" ns3:_="">
    <xsd:import namespace="6b6c309b-7ecb-4e8a-bdc9-d7bb9b259b9e"/>
    <xsd:import namespace="b44ce614-bae0-4298-afbc-aea2b9442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c309b-7ecb-4e8a-bdc9-d7bb9b259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2d6912-e7df-43b2-9025-9976f7a40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e614-bae0-4298-afbc-aea2b9442d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39333d-8eb0-430b-8f6a-62f36a9d9a60}" ma:internalName="TaxCatchAll" ma:showField="CatchAllData" ma:web="b44ce614-bae0-4298-afbc-aea2b9442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6c309b-7ecb-4e8a-bdc9-d7bb9b259b9e">
      <Terms xmlns="http://schemas.microsoft.com/office/infopath/2007/PartnerControls"/>
    </lcf76f155ced4ddcb4097134ff3c332f>
    <Preview xmlns="6b6c309b-7ecb-4e8a-bdc9-d7bb9b259b9e" xsi:nil="true"/>
    <TaxCatchAll xmlns="b44ce614-bae0-4298-afbc-aea2b9442db3" xsi:nil="true"/>
  </documentManagement>
</p:properties>
</file>

<file path=customXml/itemProps1.xml><?xml version="1.0" encoding="utf-8"?>
<ds:datastoreItem xmlns:ds="http://schemas.openxmlformats.org/officeDocument/2006/customXml" ds:itemID="{425F2678-AD06-4C9A-8E40-729483610C41}"/>
</file>

<file path=customXml/itemProps2.xml><?xml version="1.0" encoding="utf-8"?>
<ds:datastoreItem xmlns:ds="http://schemas.openxmlformats.org/officeDocument/2006/customXml" ds:itemID="{014ADBBB-78D0-46EC-B5A8-56C25DE94A93}"/>
</file>

<file path=customXml/itemProps3.xml><?xml version="1.0" encoding="utf-8"?>
<ds:datastoreItem xmlns:ds="http://schemas.openxmlformats.org/officeDocument/2006/customXml" ds:itemID="{B3612CC9-0831-49E5-9845-3E7A91B7110C}"/>
</file>

<file path=docProps/app.xml><?xml version="1.0" encoding="utf-8"?>
<Properties xmlns="http://schemas.openxmlformats.org/officeDocument/2006/extended-properties" xmlns:vt="http://schemas.openxmlformats.org/officeDocument/2006/docPropsVTypes">
  <Template>6 RIS - Template_2019</Template>
  <TotalTime>1833</TotalTime>
  <Words>342</Words>
  <Application>Microsoft Office PowerPoint</Application>
  <PresentationFormat>Widescreen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Trebuchet MS</vt:lpstr>
      <vt:lpstr>Office Theme</vt:lpstr>
      <vt:lpstr>SCRATCH &amp; WIN DISPLAY CASE PLANOGRAM 5-part case, cash register on RIGHT side - Strategic Layout </vt:lpstr>
      <vt:lpstr>SCRATCH &amp; WIN DISPLAY CASE PLANOGRAM 5-part case, cash register on RIGHT side - Strategic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S&amp;W Planogram</dc:title>
  <dc:creator>Carmella Politano</dc:creator>
  <cp:lastModifiedBy>Mei Gottfried</cp:lastModifiedBy>
  <cp:revision>92</cp:revision>
  <dcterms:created xsi:type="dcterms:W3CDTF">2022-05-05T20:35:58Z</dcterms:created>
  <dcterms:modified xsi:type="dcterms:W3CDTF">2025-07-14T17:23:52Z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0x0101000601F107820C4443B41E09A26E5B447C</vt:lpwstr>
  </property>
</Properties>
</file>