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modernComment_10F_4E5DA011.xml" ContentType="application/vnd.ms-powerpoint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1" r:id="rId2"/>
    <p:sldId id="270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9C513-6147-04C4-22D4-6732244326CD}" name="Gladys Primeau" initials="GP" userId="S::GPrimeau@bclc.com::aff52d6c-2484-46e3-bd67-2b6b86991383" providerId="AD"/>
  <p188:author id="{E83075E4-748B-3FCC-33CC-923342AAA253}" name="Mei Gottfried" initials="MG" userId="S::MGottfried@bclc.com::37f35861-149f-47b3-bda0-8d1b830e7e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ys Primeau" initials="GP" lastIdx="17" clrIdx="0">
    <p:extLst>
      <p:ext uri="{19B8F6BF-5375-455C-9EA6-DF929625EA0E}">
        <p15:presenceInfo xmlns:p15="http://schemas.microsoft.com/office/powerpoint/2012/main" userId="S::GPrimeau@bclc.com::aff52d6c-2484-46e3-bd67-2b6b86991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47B355"/>
    <a:srgbClr val="8F89C2"/>
    <a:srgbClr val="D42633"/>
    <a:srgbClr val="939598"/>
    <a:srgbClr val="76B900"/>
    <a:srgbClr val="000000"/>
    <a:srgbClr val="02BBE6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3975" autoAdjust="0"/>
  </p:normalViewPr>
  <p:slideViewPr>
    <p:cSldViewPr snapToGrid="0" showGuides="1">
      <p:cViewPr>
        <p:scale>
          <a:sx n="166" d="100"/>
          <a:sy n="166" d="100"/>
        </p:scale>
        <p:origin x="612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commentAuthors" Target="commentAuthors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modernComment_10F_4E5DA0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EA4326-2575-42CF-99C7-D577241EC3FD}" authorId="{BF89C513-6147-04C4-22D4-6732244326CD}" created="2025-07-10T23:18:19.229">
    <pc:sldMkLst xmlns:pc="http://schemas.microsoft.com/office/powerpoint/2013/main/command">
      <pc:docMk/>
      <pc:sldMk cId="1314758673" sldId="271"/>
    </pc:sldMkLst>
    <p188:replyLst>
      <p188:reply id="{914A4D92-1D79-4B6C-9452-ACF2B8F162E9}" authorId="{BF89C513-6147-04C4-22D4-6732244326CD}" created="2025-07-10T23:54:30.139">
        <p188:txBody>
          <a:bodyPr/>
          <a:lstStyle/>
          <a:p>
            <a:r>
              <a:rPr lang="en-CA"/>
              <a:t>Also replaced Diamond’s position with $20K Casino. Added extra Extreme facing instead</a:t>
            </a:r>
          </a:p>
        </p188:txBody>
      </p188:reply>
      <p188:reply id="{1428F173-38D4-48B6-AD78-61A21FCD332E}" authorId="{BF89C513-6147-04C4-22D4-6732244326CD}" created="2025-07-10T23:55:12.215">
        <p188:txBody>
          <a:bodyPr/>
          <a:lstStyle/>
          <a:p>
            <a:r>
              <a:rPr lang="en-CA"/>
              <a:t>Then made Bingo Supreme, XW Extreme with one facing only beside each other and moved Diamond to take up one of their spots</a:t>
            </a:r>
          </a:p>
        </p188:txBody>
      </p188:reply>
    </p188:replyLst>
    <p188:txBody>
      <a:bodyPr/>
      <a:lstStyle/>
      <a:p>
        <a:r>
          <a:rPr lang="en-CA"/>
          <a:t>Replaced one facing of Double Down with Spectacular Slots.  I know it is being stop sold the first week of Sept but it will still be in tray.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F0BD4F-3FC7-4534-A304-4847CAA52F4F}" type="datetimeFigureOut">
              <a:rPr lang="en-CA" smtClean="0"/>
              <a:t>2025-07-11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C40BD7-46B1-4BCD-A962-38EC31B92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0BD7-46B1-4BCD-A962-38EC31B9206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46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613181" y="1825625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41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883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1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6886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4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293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53130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187967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5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39080" y="1912336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12336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5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6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5409"/>
          <a:stretch/>
        </p:blipFill>
        <p:spPr>
          <a:xfrm>
            <a:off x="0" y="0"/>
            <a:ext cx="9144000" cy="1481959"/>
          </a:xfrm>
          <a:prstGeom prst="rect">
            <a:avLst/>
          </a:prstGeom>
        </p:spPr>
      </p:pic>
      <p:pic>
        <p:nvPicPr>
          <p:cNvPr id="7" name="Picture 6" descr="\\svk16a\DigitalMarketingCOM\4 - LOTTO BRAND\1. LOGOS 2019\Lotto\1. Logo\Reversed\png\BCLC_Lotto!_logo_reversed_RGB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0" y="294317"/>
            <a:ext cx="859607" cy="88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85798" y="6423353"/>
            <a:ext cx="550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The Retailer Information Sheet is also available on bclcretailerhub.com.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 your BCLC Territory Manager or Lottery Support Hotline at 1-800-667-1649.</a:t>
            </a: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0" y="6423353"/>
            <a:ext cx="609600" cy="258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7500" y="0"/>
            <a:ext cx="1828959" cy="35359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07500" y="69077"/>
            <a:ext cx="1828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5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jpeg"/><Relationship Id="rId3" Type="http://schemas.microsoft.com/office/2018/10/relationships/comments" Target="../comments/modernComment_10F_4E5DA0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 descr="A card with flowers and crossword puzzle&#10;&#10;AI-generated content may be incorrect.">
            <a:extLst>
              <a:ext uri="{FF2B5EF4-FFF2-40B4-BE49-F238E27FC236}">
                <a16:creationId xmlns:a16="http://schemas.microsoft.com/office/drawing/2014/main" id="{28FFEC7B-3096-AF41-1348-E3CDC5931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52" y="1997765"/>
            <a:ext cx="650943" cy="1020615"/>
          </a:xfrm>
          <a:prstGeom prst="rect">
            <a:avLst/>
          </a:prstGeom>
        </p:spPr>
      </p:pic>
      <p:pic>
        <p:nvPicPr>
          <p:cNvPr id="187" name="Picture 186" descr="A poster for a casino&#10;&#10;AI-generated content may be incorrect.">
            <a:extLst>
              <a:ext uri="{FF2B5EF4-FFF2-40B4-BE49-F238E27FC236}">
                <a16:creationId xmlns:a16="http://schemas.microsoft.com/office/drawing/2014/main" id="{99EC1CAB-237C-9702-672E-7F4B44CDE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85" y="1982453"/>
            <a:ext cx="636650" cy="108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US" sz="1400" spc="45" dirty="0"/>
              <a:t>4-part</a:t>
            </a:r>
            <a:r>
              <a:rPr lang="en-US" sz="1400" spc="-33" dirty="0"/>
              <a:t> </a:t>
            </a:r>
            <a:r>
              <a:rPr lang="en-US" sz="1400" spc="12" dirty="0"/>
              <a:t>case,</a:t>
            </a:r>
            <a:r>
              <a:rPr lang="en-US" sz="1400" spc="-29" dirty="0"/>
              <a:t> </a:t>
            </a:r>
            <a:r>
              <a:rPr lang="en-US" sz="1400" spc="29" dirty="0"/>
              <a:t>cash</a:t>
            </a:r>
            <a:r>
              <a:rPr lang="en-US" sz="1400" spc="-33" dirty="0"/>
              <a:t> </a:t>
            </a:r>
            <a:r>
              <a:rPr lang="en-US" sz="1400" spc="8" dirty="0"/>
              <a:t>register</a:t>
            </a:r>
            <a:r>
              <a:rPr lang="en-US" sz="1400" spc="-62" dirty="0"/>
              <a:t> </a:t>
            </a:r>
            <a:r>
              <a:rPr lang="en-US" sz="1400" spc="12" dirty="0"/>
              <a:t>on</a:t>
            </a:r>
            <a:r>
              <a:rPr lang="en-US" sz="1400" spc="-33" dirty="0"/>
              <a:t> </a:t>
            </a:r>
            <a:r>
              <a:rPr lang="en-US" sz="1400" spc="21" dirty="0"/>
              <a:t>RIGHT</a:t>
            </a:r>
            <a:r>
              <a:rPr lang="en-US" sz="1400" spc="-29" dirty="0"/>
              <a:t> </a:t>
            </a:r>
            <a:r>
              <a:rPr lang="en-US" sz="1400" spc="12" dirty="0"/>
              <a:t>side</a:t>
            </a:r>
            <a:r>
              <a:rPr lang="en-US" sz="1400" spc="-33" dirty="0"/>
              <a:t> </a:t>
            </a:r>
            <a:r>
              <a:rPr lang="en-US" sz="1400" spc="153" dirty="0"/>
              <a:t>-</a:t>
            </a:r>
            <a:r>
              <a:rPr lang="en-US" sz="1400" spc="-29" dirty="0"/>
              <a:t> </a:t>
            </a:r>
            <a:r>
              <a:rPr lang="en-US" sz="1400" spc="25" dirty="0"/>
              <a:t>Strategic</a:t>
            </a:r>
            <a:r>
              <a:rPr lang="en-US" sz="1400" spc="-33" dirty="0"/>
              <a:t> </a:t>
            </a:r>
            <a:r>
              <a:rPr lang="en-US" sz="1400" spc="17" dirty="0"/>
              <a:t>Layout</a:t>
            </a:r>
            <a:r>
              <a:rPr lang="en-CA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Retail Network | 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September</a:t>
            </a:r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g object 31">
            <a:extLst>
              <a:ext uri="{FF2B5EF4-FFF2-40B4-BE49-F238E27FC236}">
                <a16:creationId xmlns:a16="http://schemas.microsoft.com/office/drawing/2014/main" id="{C53A1832-E691-4733-9481-B699357B52EA}"/>
              </a:ext>
            </a:extLst>
          </p:cNvPr>
          <p:cNvSpPr/>
          <p:nvPr/>
        </p:nvSpPr>
        <p:spPr>
          <a:xfrm>
            <a:off x="6811531" y="258908"/>
            <a:ext cx="1272907" cy="971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">
            <a:extLst>
              <a:ext uri="{FF2B5EF4-FFF2-40B4-BE49-F238E27FC236}">
                <a16:creationId xmlns:a16="http://schemas.microsoft.com/office/drawing/2014/main" id="{A61C5F0D-609F-4C1B-9414-DC8EFDCCCD13}"/>
              </a:ext>
            </a:extLst>
          </p:cNvPr>
          <p:cNvSpPr txBox="1"/>
          <p:nvPr/>
        </p:nvSpPr>
        <p:spPr>
          <a:xfrm>
            <a:off x="5432248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1" name="object 3">
            <a:extLst>
              <a:ext uri="{FF2B5EF4-FFF2-40B4-BE49-F238E27FC236}">
                <a16:creationId xmlns:a16="http://schemas.microsoft.com/office/drawing/2014/main" id="{BBBEF608-BF26-4AAA-B398-5730AB454505}"/>
              </a:ext>
            </a:extLst>
          </p:cNvPr>
          <p:cNvSpPr txBox="1"/>
          <p:nvPr/>
        </p:nvSpPr>
        <p:spPr>
          <a:xfrm>
            <a:off x="4128044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2" name="object 4">
            <a:extLst>
              <a:ext uri="{FF2B5EF4-FFF2-40B4-BE49-F238E27FC236}">
                <a16:creationId xmlns:a16="http://schemas.microsoft.com/office/drawing/2014/main" id="{97445DC4-9058-4872-B3A5-D3AA823FC755}"/>
              </a:ext>
            </a:extLst>
          </p:cNvPr>
          <p:cNvSpPr txBox="1"/>
          <p:nvPr/>
        </p:nvSpPr>
        <p:spPr>
          <a:xfrm>
            <a:off x="2777330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3" name="object 5">
            <a:extLst>
              <a:ext uri="{FF2B5EF4-FFF2-40B4-BE49-F238E27FC236}">
                <a16:creationId xmlns:a16="http://schemas.microsoft.com/office/drawing/2014/main" id="{B74A428F-ACEE-46DD-9FD6-996E3740E991}"/>
              </a:ext>
            </a:extLst>
          </p:cNvPr>
          <p:cNvSpPr txBox="1"/>
          <p:nvPr/>
        </p:nvSpPr>
        <p:spPr>
          <a:xfrm>
            <a:off x="1443242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4" name="object 6">
            <a:extLst>
              <a:ext uri="{FF2B5EF4-FFF2-40B4-BE49-F238E27FC236}">
                <a16:creationId xmlns:a16="http://schemas.microsoft.com/office/drawing/2014/main" id="{6A1F81A8-11B6-4A0A-BA73-5CA77F21165C}"/>
              </a:ext>
            </a:extLst>
          </p:cNvPr>
          <p:cNvSpPr/>
          <p:nvPr/>
        </p:nvSpPr>
        <p:spPr>
          <a:xfrm>
            <a:off x="6422590" y="1939437"/>
            <a:ext cx="289420" cy="3977626"/>
          </a:xfrm>
          <a:custGeom>
            <a:avLst/>
            <a:gdLst/>
            <a:ahLst/>
            <a:cxnLst/>
            <a:rect l="l" t="t" r="r" b="b"/>
            <a:pathLst>
              <a:path w="350520" h="4754880">
                <a:moveTo>
                  <a:pt x="350520" y="0"/>
                </a:moveTo>
                <a:lnTo>
                  <a:pt x="0" y="0"/>
                </a:lnTo>
                <a:lnTo>
                  <a:pt x="0" y="4754880"/>
                </a:lnTo>
                <a:lnTo>
                  <a:pt x="350520" y="4754880"/>
                </a:lnTo>
                <a:lnTo>
                  <a:pt x="350520" y="0"/>
                </a:lnTo>
                <a:close/>
              </a:path>
            </a:pathLst>
          </a:custGeom>
          <a:solidFill>
            <a:srgbClr val="FFC72C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05" name="object 7">
            <a:extLst>
              <a:ext uri="{FF2B5EF4-FFF2-40B4-BE49-F238E27FC236}">
                <a16:creationId xmlns:a16="http://schemas.microsoft.com/office/drawing/2014/main" id="{A71334B0-835D-43C5-A6CB-4AAFBADB55C2}"/>
              </a:ext>
            </a:extLst>
          </p:cNvPr>
          <p:cNvSpPr txBox="1"/>
          <p:nvPr/>
        </p:nvSpPr>
        <p:spPr>
          <a:xfrm>
            <a:off x="6493308" y="3420745"/>
            <a:ext cx="177869" cy="8530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0486"/>
            <a:r>
              <a:rPr sz="1156" spc="37" dirty="0">
                <a:solidFill>
                  <a:srgbClr val="231F20"/>
                </a:solidFill>
                <a:latin typeface="Calibri"/>
                <a:cs typeface="Calibri"/>
              </a:rPr>
              <a:t>Cash</a:t>
            </a:r>
            <a:r>
              <a:rPr sz="1156" spc="-6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6" spc="8" dirty="0">
                <a:solidFill>
                  <a:srgbClr val="231F20"/>
                </a:solidFill>
                <a:latin typeface="Calibri"/>
                <a:cs typeface="Calibri"/>
              </a:rPr>
              <a:t>Register</a:t>
            </a:r>
            <a:endParaRPr sz="1156" dirty="0">
              <a:latin typeface="Calibri"/>
              <a:cs typeface="Calibri"/>
            </a:endParaRPr>
          </a:p>
        </p:txBody>
      </p:sp>
      <p:sp>
        <p:nvSpPr>
          <p:cNvPr id="106" name="object 8">
            <a:extLst>
              <a:ext uri="{FF2B5EF4-FFF2-40B4-BE49-F238E27FC236}">
                <a16:creationId xmlns:a16="http://schemas.microsoft.com/office/drawing/2014/main" id="{D56C6F00-42CC-4A91-AFAA-C3E657A4B471}"/>
              </a:ext>
            </a:extLst>
          </p:cNvPr>
          <p:cNvSpPr txBox="1"/>
          <p:nvPr/>
        </p:nvSpPr>
        <p:spPr>
          <a:xfrm>
            <a:off x="382148" y="2230990"/>
            <a:ext cx="493004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7" name="object 9">
            <a:extLst>
              <a:ext uri="{FF2B5EF4-FFF2-40B4-BE49-F238E27FC236}">
                <a16:creationId xmlns:a16="http://schemas.microsoft.com/office/drawing/2014/main" id="{07199658-28CE-43FC-A57F-E452A1EFCCC3}"/>
              </a:ext>
            </a:extLst>
          </p:cNvPr>
          <p:cNvSpPr txBox="1"/>
          <p:nvPr/>
        </p:nvSpPr>
        <p:spPr>
          <a:xfrm>
            <a:off x="381964" y="2819199"/>
            <a:ext cx="519529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8" name="object 10">
            <a:extLst>
              <a:ext uri="{FF2B5EF4-FFF2-40B4-BE49-F238E27FC236}">
                <a16:creationId xmlns:a16="http://schemas.microsoft.com/office/drawing/2014/main" id="{4255F05A-EC97-4B46-A59B-9F911A328327}"/>
              </a:ext>
            </a:extLst>
          </p:cNvPr>
          <p:cNvSpPr txBox="1"/>
          <p:nvPr/>
        </p:nvSpPr>
        <p:spPr>
          <a:xfrm>
            <a:off x="380341" y="3321220"/>
            <a:ext cx="532441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9" name="object 11">
            <a:extLst>
              <a:ext uri="{FF2B5EF4-FFF2-40B4-BE49-F238E27FC236}">
                <a16:creationId xmlns:a16="http://schemas.microsoft.com/office/drawing/2014/main" id="{F8E523E1-4F1A-4322-AFC9-F263DCF40CD7}"/>
              </a:ext>
            </a:extLst>
          </p:cNvPr>
          <p:cNvSpPr txBox="1"/>
          <p:nvPr/>
        </p:nvSpPr>
        <p:spPr>
          <a:xfrm>
            <a:off x="381678" y="3812755"/>
            <a:ext cx="557445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D17017FC-CE95-41AD-82CF-600FED8D1C12}"/>
              </a:ext>
            </a:extLst>
          </p:cNvPr>
          <p:cNvSpPr txBox="1"/>
          <p:nvPr/>
        </p:nvSpPr>
        <p:spPr>
          <a:xfrm>
            <a:off x="383441" y="4308980"/>
            <a:ext cx="510526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1" name="object 13">
            <a:extLst>
              <a:ext uri="{FF2B5EF4-FFF2-40B4-BE49-F238E27FC236}">
                <a16:creationId xmlns:a16="http://schemas.microsoft.com/office/drawing/2014/main" id="{55D8DDD2-607B-4C05-BA7D-C9B79C0A468C}"/>
              </a:ext>
            </a:extLst>
          </p:cNvPr>
          <p:cNvSpPr txBox="1"/>
          <p:nvPr/>
        </p:nvSpPr>
        <p:spPr>
          <a:xfrm>
            <a:off x="383441" y="4816198"/>
            <a:ext cx="510526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2" name="object 14">
            <a:extLst>
              <a:ext uri="{FF2B5EF4-FFF2-40B4-BE49-F238E27FC236}">
                <a16:creationId xmlns:a16="http://schemas.microsoft.com/office/drawing/2014/main" id="{2E265868-600A-4D89-AF7D-35432A4157D8}"/>
              </a:ext>
            </a:extLst>
          </p:cNvPr>
          <p:cNvSpPr txBox="1"/>
          <p:nvPr/>
        </p:nvSpPr>
        <p:spPr>
          <a:xfrm>
            <a:off x="381571" y="5328153"/>
            <a:ext cx="497344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113" name="object 16">
            <a:extLst>
              <a:ext uri="{FF2B5EF4-FFF2-40B4-BE49-F238E27FC236}">
                <a16:creationId xmlns:a16="http://schemas.microsoft.com/office/drawing/2014/main" id="{CDB552DB-1CC5-4406-9DA6-B609A109FA10}"/>
              </a:ext>
            </a:extLst>
          </p:cNvPr>
          <p:cNvGrpSpPr/>
          <p:nvPr/>
        </p:nvGrpSpPr>
        <p:grpSpPr>
          <a:xfrm>
            <a:off x="1006710" y="1977004"/>
            <a:ext cx="5390891" cy="3709507"/>
            <a:chOff x="1097533" y="2366517"/>
            <a:chExt cx="6528968" cy="4492625"/>
          </a:xfrm>
        </p:grpSpPr>
        <p:sp>
          <p:nvSpPr>
            <p:cNvPr id="114" name="object 18">
              <a:extLst>
                <a:ext uri="{FF2B5EF4-FFF2-40B4-BE49-F238E27FC236}">
                  <a16:creationId xmlns:a16="http://schemas.microsoft.com/office/drawing/2014/main" id="{B5094087-E4E6-4E14-9DE5-0B8242010FDF}"/>
                </a:ext>
              </a:extLst>
            </p:cNvPr>
            <p:cNvSpPr/>
            <p:nvPr/>
          </p:nvSpPr>
          <p:spPr>
            <a:xfrm>
              <a:off x="4363872" y="2366517"/>
              <a:ext cx="3262629" cy="4492625"/>
            </a:xfrm>
            <a:custGeom>
              <a:avLst/>
              <a:gdLst/>
              <a:ahLst/>
              <a:cxnLst/>
              <a:rect l="l" t="t" r="r" b="b"/>
              <a:pathLst>
                <a:path w="3262629" h="4492625">
                  <a:moveTo>
                    <a:pt x="1626717" y="4492244"/>
                  </a:moveTo>
                  <a:lnTo>
                    <a:pt x="3262134" y="4492244"/>
                  </a:lnTo>
                  <a:lnTo>
                    <a:pt x="3262134" y="0"/>
                  </a:lnTo>
                  <a:lnTo>
                    <a:pt x="1626717" y="0"/>
                  </a:lnTo>
                  <a:lnTo>
                    <a:pt x="1626717" y="4492244"/>
                  </a:lnTo>
                  <a:close/>
                </a:path>
                <a:path w="3262629" h="4492625">
                  <a:moveTo>
                    <a:pt x="0" y="4492244"/>
                  </a:moveTo>
                  <a:lnTo>
                    <a:pt x="1635455" y="4492244"/>
                  </a:lnTo>
                  <a:lnTo>
                    <a:pt x="1635455" y="0"/>
                  </a:lnTo>
                  <a:lnTo>
                    <a:pt x="0" y="0"/>
                  </a:lnTo>
                  <a:lnTo>
                    <a:pt x="0" y="449224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6"/>
            </a:p>
          </p:txBody>
        </p:sp>
        <p:sp>
          <p:nvSpPr>
            <p:cNvPr id="115" name="object 20">
              <a:extLst>
                <a:ext uri="{FF2B5EF4-FFF2-40B4-BE49-F238E27FC236}">
                  <a16:creationId xmlns:a16="http://schemas.microsoft.com/office/drawing/2014/main" id="{DBB6005E-0F9C-4042-AB04-059F830D4901}"/>
                </a:ext>
              </a:extLst>
            </p:cNvPr>
            <p:cNvSpPr/>
            <p:nvPr/>
          </p:nvSpPr>
          <p:spPr>
            <a:xfrm>
              <a:off x="1097533" y="2366517"/>
              <a:ext cx="1635760" cy="4492625"/>
            </a:xfrm>
            <a:custGeom>
              <a:avLst/>
              <a:gdLst/>
              <a:ahLst/>
              <a:cxnLst/>
              <a:rect l="l" t="t" r="r" b="b"/>
              <a:pathLst>
                <a:path w="1635760" h="4492625">
                  <a:moveTo>
                    <a:pt x="0" y="4492244"/>
                  </a:moveTo>
                  <a:lnTo>
                    <a:pt x="1635455" y="4492244"/>
                  </a:lnTo>
                  <a:lnTo>
                    <a:pt x="1635455" y="0"/>
                  </a:lnTo>
                  <a:lnTo>
                    <a:pt x="0" y="0"/>
                  </a:lnTo>
                  <a:lnTo>
                    <a:pt x="0" y="449224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6"/>
            </a:p>
          </p:txBody>
        </p:sp>
        <p:sp>
          <p:nvSpPr>
            <p:cNvPr id="116" name="object 22">
              <a:extLst>
                <a:ext uri="{FF2B5EF4-FFF2-40B4-BE49-F238E27FC236}">
                  <a16:creationId xmlns:a16="http://schemas.microsoft.com/office/drawing/2014/main" id="{68F145D5-49B5-47A4-B9BC-D90FA4BEB2F9}"/>
                </a:ext>
              </a:extLst>
            </p:cNvPr>
            <p:cNvSpPr/>
            <p:nvPr/>
          </p:nvSpPr>
          <p:spPr>
            <a:xfrm>
              <a:off x="2735326" y="2366517"/>
              <a:ext cx="1635760" cy="4492625"/>
            </a:xfrm>
            <a:custGeom>
              <a:avLst/>
              <a:gdLst/>
              <a:ahLst/>
              <a:cxnLst/>
              <a:rect l="l" t="t" r="r" b="b"/>
              <a:pathLst>
                <a:path w="1635760" h="4492625">
                  <a:moveTo>
                    <a:pt x="0" y="4492244"/>
                  </a:moveTo>
                  <a:lnTo>
                    <a:pt x="1635455" y="4492244"/>
                  </a:lnTo>
                  <a:lnTo>
                    <a:pt x="1635455" y="0"/>
                  </a:lnTo>
                  <a:lnTo>
                    <a:pt x="0" y="0"/>
                  </a:lnTo>
                  <a:lnTo>
                    <a:pt x="0" y="449224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6"/>
            </a:p>
          </p:txBody>
        </p:sp>
      </p:grpSp>
      <p:sp>
        <p:nvSpPr>
          <p:cNvPr id="119" name="object 26">
            <a:extLst>
              <a:ext uri="{FF2B5EF4-FFF2-40B4-BE49-F238E27FC236}">
                <a16:creationId xmlns:a16="http://schemas.microsoft.com/office/drawing/2014/main" id="{B500A88D-08FB-4568-B8F1-A34E35477398}"/>
              </a:ext>
            </a:extLst>
          </p:cNvPr>
          <p:cNvSpPr txBox="1"/>
          <p:nvPr/>
        </p:nvSpPr>
        <p:spPr>
          <a:xfrm>
            <a:off x="982016" y="5926575"/>
            <a:ext cx="5285405" cy="179866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1100" spc="-66" dirty="0">
                <a:solidFill>
                  <a:srgbClr val="231F20"/>
                </a:solidFill>
                <a:latin typeface="Calibri"/>
                <a:cs typeface="Calibri"/>
              </a:rPr>
              <a:t>*</a:t>
            </a:r>
            <a:r>
              <a:rPr sz="1100" spc="-1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Does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latin typeface="Calibri"/>
                <a:cs typeface="Calibri"/>
              </a:rPr>
              <a:t>apply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Retail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Stores</a:t>
            </a:r>
            <a:r>
              <a:rPr sz="1100" spc="-1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Group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accounts.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id="{524F5EC5-751F-461B-A987-04A2D8BCA23B}"/>
              </a:ext>
            </a:extLst>
          </p:cNvPr>
          <p:cNvSpPr txBox="1"/>
          <p:nvPr/>
        </p:nvSpPr>
        <p:spPr>
          <a:xfrm>
            <a:off x="6823193" y="1666245"/>
            <a:ext cx="1894085" cy="2018639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5205">
              <a:spcBef>
                <a:spcPts val="83"/>
              </a:spcBef>
              <a:spcAft>
                <a:spcPts val="495"/>
              </a:spcAft>
            </a:pPr>
            <a:r>
              <a:rPr sz="1100" b="1" spc="-37" dirty="0">
                <a:solidFill>
                  <a:srgbClr val="231F20"/>
                </a:solidFill>
                <a:cs typeface="Trebuchet MS"/>
              </a:rPr>
              <a:t>The </a:t>
            </a:r>
            <a:r>
              <a:rPr sz="1100" b="1" spc="-41" dirty="0">
                <a:solidFill>
                  <a:srgbClr val="231F20"/>
                </a:solidFill>
                <a:cs typeface="Trebuchet MS"/>
              </a:rPr>
              <a:t>“Power</a:t>
            </a:r>
            <a:r>
              <a:rPr lang="en-CA" sz="1100" b="1" spc="-41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231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99" dirty="0">
                <a:solidFill>
                  <a:srgbClr val="231F20"/>
                </a:solidFill>
                <a:cs typeface="Trebuchet MS"/>
              </a:rPr>
              <a:t>L”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sz="1100" spc="8" dirty="0">
                <a:solidFill>
                  <a:srgbClr val="231F20"/>
                </a:solidFill>
                <a:cs typeface="Calibri"/>
              </a:rPr>
              <a:t>Display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-4" dirty="0">
                <a:solidFill>
                  <a:srgbClr val="231F20"/>
                </a:solidFill>
                <a:cs typeface="Calibri"/>
              </a:rPr>
              <a:t>new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tickets</a:t>
            </a:r>
            <a:r>
              <a:rPr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across</a:t>
            </a:r>
            <a:r>
              <a:rPr sz="1100" spc="-2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 front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</a:t>
            </a:r>
            <a:r>
              <a:rPr sz="1100" spc="-132" dirty="0">
                <a:solidFill>
                  <a:srgbClr val="231F20"/>
                </a:solidFill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cs typeface="Calibri"/>
              </a:rPr>
              <a:t>awareness.</a:t>
            </a:r>
            <a:endParaRPr lang="en-CA" sz="1100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spc="25" dirty="0">
                <a:solidFill>
                  <a:srgbClr val="231F20"/>
                </a:solidFill>
                <a:cs typeface="Calibri"/>
              </a:rPr>
              <a:t>high-value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closest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21" dirty="0">
                <a:solidFill>
                  <a:srgbClr val="231F20"/>
                </a:solidFill>
                <a:cs typeface="Calibri"/>
              </a:rPr>
              <a:t>cash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register.</a:t>
            </a:r>
          </a:p>
          <a:p>
            <a:pPr marL="10486" marR="106437">
              <a:spcBef>
                <a:spcPts val="83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Incorporate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may</a:t>
            </a:r>
            <a:r>
              <a:rPr lang="en-US" sz="1100" spc="-5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have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that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not</a:t>
            </a:r>
            <a:r>
              <a:rPr lang="en-US" sz="1100" spc="-14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 the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Planogram</a:t>
            </a:r>
            <a:r>
              <a:rPr lang="en-US" sz="1100" dirty="0"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according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 price</a:t>
            </a:r>
            <a:r>
              <a:rPr lang="en-US" sz="1100" spc="-10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point.</a:t>
            </a:r>
            <a:endParaRPr lang="en-US" sz="1100" dirty="0">
              <a:cs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1CDC7D-0C37-40E6-A824-4B39E6C7D45E}"/>
              </a:ext>
            </a:extLst>
          </p:cNvPr>
          <p:cNvSpPr/>
          <p:nvPr/>
        </p:nvSpPr>
        <p:spPr>
          <a:xfrm>
            <a:off x="4975300" y="5662330"/>
            <a:ext cx="1444683" cy="5200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86"/>
          </a:p>
        </p:txBody>
      </p:sp>
      <p:sp>
        <p:nvSpPr>
          <p:cNvPr id="175" name="object 36">
            <a:extLst>
              <a:ext uri="{FF2B5EF4-FFF2-40B4-BE49-F238E27FC236}">
                <a16:creationId xmlns:a16="http://schemas.microsoft.com/office/drawing/2014/main" id="{A54C53AD-3A58-48F5-BDC6-EBB9C155CE26}"/>
              </a:ext>
            </a:extLst>
          </p:cNvPr>
          <p:cNvSpPr txBox="1"/>
          <p:nvPr/>
        </p:nvSpPr>
        <p:spPr>
          <a:xfrm>
            <a:off x="6823193" y="3773263"/>
            <a:ext cx="2006139" cy="2460513"/>
          </a:xfrm>
          <a:prstGeom prst="rect">
            <a:avLst/>
          </a:prstGeom>
        </p:spPr>
        <p:txBody>
          <a:bodyPr vert="horz" wrap="square" lIns="0" tIns="37750" rIns="0" bIns="0" rtlCol="0">
            <a:spAutoFit/>
          </a:bodyPr>
          <a:lstStyle/>
          <a:p>
            <a:pPr marR="156247">
              <a:spcBef>
                <a:spcPts val="297"/>
              </a:spcBef>
              <a:spcAft>
                <a:spcPts val="600"/>
              </a:spcAft>
            </a:pPr>
            <a:r>
              <a:rPr sz="1100" b="1" spc="-8" dirty="0">
                <a:solidFill>
                  <a:srgbClr val="231F20"/>
                </a:solidFill>
                <a:cs typeface="Trebuchet MS"/>
              </a:rPr>
              <a:t>Tips </a:t>
            </a:r>
            <a:r>
              <a:rPr sz="1100" b="1" dirty="0">
                <a:solidFill>
                  <a:srgbClr val="231F20"/>
                </a:solidFill>
                <a:cs typeface="Trebuchet MS"/>
              </a:rPr>
              <a:t>for </a:t>
            </a:r>
            <a:r>
              <a:rPr sz="1100" b="1" spc="-8" dirty="0">
                <a:solidFill>
                  <a:srgbClr val="231F20"/>
                </a:solidFill>
                <a:cs typeface="Trebuchet MS"/>
              </a:rPr>
              <a:t>Sales</a:t>
            </a:r>
            <a:r>
              <a:rPr lang="en-CA" sz="1100" b="1" spc="-8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168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25" dirty="0">
                <a:solidFill>
                  <a:srgbClr val="231F20"/>
                </a:solidFill>
                <a:cs typeface="Trebuchet MS"/>
              </a:rPr>
              <a:t>Success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sz="1100" spc="-29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sales, </a:t>
            </a:r>
            <a:r>
              <a:rPr sz="1100" dirty="0">
                <a:solidFill>
                  <a:srgbClr val="231F20"/>
                </a:solidFill>
                <a:cs typeface="Calibri"/>
              </a:rPr>
              <a:t>don’t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put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anything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on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top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of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display case,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especially covering </a:t>
            </a:r>
            <a:r>
              <a:rPr sz="1100" spc="25" dirty="0">
                <a:solidFill>
                  <a:srgbClr val="231F20"/>
                </a:solidFill>
                <a:cs typeface="Calibri"/>
              </a:rPr>
              <a:t>high-value</a:t>
            </a:r>
            <a:r>
              <a:rPr sz="1100" spc="-120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tickets.</a:t>
            </a:r>
            <a:endParaRPr lang="en-CA" sz="1100" spc="8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8" dirty="0">
                <a:solidFill>
                  <a:srgbClr val="231F20"/>
                </a:solidFill>
                <a:cs typeface="Calibri"/>
              </a:rPr>
              <a:t>Always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your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fully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stocked.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Every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time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run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out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of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stock</a:t>
            </a:r>
            <a:r>
              <a:rPr lang="en-US" sz="1100" spc="-7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 lose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potential</a:t>
            </a:r>
            <a:r>
              <a:rPr lang="en-US" sz="1100" spc="-62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sales.</a:t>
            </a: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Use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lock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feature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  display</a:t>
            </a:r>
            <a:r>
              <a:rPr lang="en-US"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door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so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secure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at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all</a:t>
            </a:r>
            <a:r>
              <a:rPr lang="en-US" sz="1100" spc="-12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times.</a:t>
            </a:r>
            <a:endParaRPr sz="1100" dirty="0">
              <a:cs typeface="Calibri"/>
            </a:endParaRPr>
          </a:p>
        </p:txBody>
      </p:sp>
      <p:sp>
        <p:nvSpPr>
          <p:cNvPr id="26" name="object 83">
            <a:extLst>
              <a:ext uri="{FF2B5EF4-FFF2-40B4-BE49-F238E27FC236}">
                <a16:creationId xmlns:a16="http://schemas.microsoft.com/office/drawing/2014/main" id="{E07C97BE-3BB7-BE99-99F8-6D0D377CF19F}"/>
              </a:ext>
            </a:extLst>
          </p:cNvPr>
          <p:cNvSpPr/>
          <p:nvPr/>
        </p:nvSpPr>
        <p:spPr>
          <a:xfrm flipV="1">
            <a:off x="5077030" y="4048272"/>
            <a:ext cx="1290439" cy="45719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28D26DB3-6D83-DF2C-C81B-73084A6CD473}"/>
              </a:ext>
            </a:extLst>
          </p:cNvPr>
          <p:cNvSpPr/>
          <p:nvPr/>
        </p:nvSpPr>
        <p:spPr>
          <a:xfrm rot="16200000" flipV="1">
            <a:off x="3119123" y="3781714"/>
            <a:ext cx="3768606" cy="115118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8C7A8A89-E4B8-D9E4-D812-1930A7889F53}"/>
              </a:ext>
            </a:extLst>
          </p:cNvPr>
          <p:cNvSpPr/>
          <p:nvPr/>
        </p:nvSpPr>
        <p:spPr>
          <a:xfrm rot="16200000" flipV="1">
            <a:off x="1594764" y="4418177"/>
            <a:ext cx="1483167" cy="50054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5D853BBE-FC59-9EA4-DD0E-8B81BEB0C5A1}"/>
              </a:ext>
            </a:extLst>
          </p:cNvPr>
          <p:cNvSpPr/>
          <p:nvPr/>
        </p:nvSpPr>
        <p:spPr>
          <a:xfrm flipV="1">
            <a:off x="985747" y="3623341"/>
            <a:ext cx="4084824" cy="65914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D5E365-1333-06B6-91F0-9CB966B09B6A}"/>
              </a:ext>
            </a:extLst>
          </p:cNvPr>
          <p:cNvSpPr/>
          <p:nvPr/>
        </p:nvSpPr>
        <p:spPr>
          <a:xfrm>
            <a:off x="982016" y="5688199"/>
            <a:ext cx="5437967" cy="221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Display Case Strip</a:t>
            </a:r>
          </a:p>
        </p:txBody>
      </p:sp>
      <p:pic>
        <p:nvPicPr>
          <p:cNvPr id="70" name="Picture 69" descr="A poster for a crossword puzzle game&#10;&#10;Description automatically generated">
            <a:extLst>
              <a:ext uri="{FF2B5EF4-FFF2-40B4-BE49-F238E27FC236}">
                <a16:creationId xmlns:a16="http://schemas.microsoft.com/office/drawing/2014/main" id="{CAFF4333-37F7-6C20-4B07-14B49A2B0A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22" y="2008711"/>
            <a:ext cx="643953" cy="1049211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710A92F-C11F-DF74-7532-E8F70A2B8CD4}"/>
              </a:ext>
            </a:extLst>
          </p:cNvPr>
          <p:cNvGrpSpPr/>
          <p:nvPr/>
        </p:nvGrpSpPr>
        <p:grpSpPr>
          <a:xfrm>
            <a:off x="1037213" y="2005613"/>
            <a:ext cx="1297238" cy="1878551"/>
            <a:chOff x="2116010" y="1041428"/>
            <a:chExt cx="1297238" cy="1878551"/>
          </a:xfrm>
        </p:grpSpPr>
        <p:pic>
          <p:nvPicPr>
            <p:cNvPr id="92" name="Picture 91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64F31EA2-82E3-9A42-AFA6-0B3D9A9A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010" y="1042884"/>
              <a:ext cx="725407" cy="626702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495D80B-A658-759E-6D44-DF5470C1A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6275" y="1041428"/>
              <a:ext cx="732916" cy="631746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5D13ED98-028B-BA1E-22F7-3535BCB3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1279" y="1041773"/>
              <a:ext cx="635082" cy="1290137"/>
            </a:xfrm>
            <a:prstGeom prst="rect">
              <a:avLst/>
            </a:prstGeom>
          </p:spPr>
        </p:pic>
        <p:pic>
          <p:nvPicPr>
            <p:cNvPr id="125" name="Picture 124" descr="A close-up of a card game&#10;&#10;AI-generated content may be incorrect.">
              <a:extLst>
                <a:ext uri="{FF2B5EF4-FFF2-40B4-BE49-F238E27FC236}">
                  <a16:creationId xmlns:a16="http://schemas.microsoft.com/office/drawing/2014/main" id="{8F61BDF1-4EC0-AF54-BFC1-56494FE8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870" y="1395904"/>
              <a:ext cx="643378" cy="1209281"/>
            </a:xfrm>
            <a:prstGeom prst="rect">
              <a:avLst/>
            </a:prstGeom>
          </p:spPr>
        </p:pic>
        <p:pic>
          <p:nvPicPr>
            <p:cNvPr id="127" name="Picture 126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10D08C27-FB40-E48A-575D-2FD9A6E9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141" y="1707062"/>
              <a:ext cx="641654" cy="1212917"/>
            </a:xfrm>
            <a:prstGeom prst="rect">
              <a:avLst/>
            </a:prstGeom>
          </p:spPr>
        </p:pic>
      </p:grpSp>
      <p:pic>
        <p:nvPicPr>
          <p:cNvPr id="135" name="Picture 134" descr="A poster for a lottery game&#10;&#10;AI-generated content may be incorrect.">
            <a:extLst>
              <a:ext uri="{FF2B5EF4-FFF2-40B4-BE49-F238E27FC236}">
                <a16:creationId xmlns:a16="http://schemas.microsoft.com/office/drawing/2014/main" id="{851993F4-0237-8322-BC4B-DA50009F93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83" y="2012305"/>
            <a:ext cx="650895" cy="10072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010F9-D79E-5A0A-97A0-DA8763229FCE}"/>
              </a:ext>
            </a:extLst>
          </p:cNvPr>
          <p:cNvGrpSpPr/>
          <p:nvPr/>
        </p:nvGrpSpPr>
        <p:grpSpPr>
          <a:xfrm>
            <a:off x="2385911" y="2458248"/>
            <a:ext cx="1290343" cy="1297984"/>
            <a:chOff x="2396095" y="2092592"/>
            <a:chExt cx="1279733" cy="1297984"/>
          </a:xfrm>
        </p:grpSpPr>
        <p:pic>
          <p:nvPicPr>
            <p:cNvPr id="18" name="Picture 17" descr="A couple holding hands and looking at an airplane&#10;&#10;Description automatically generated">
              <a:extLst>
                <a:ext uri="{FF2B5EF4-FFF2-40B4-BE49-F238E27FC236}">
                  <a16:creationId xmlns:a16="http://schemas.microsoft.com/office/drawing/2014/main" id="{8A9961FA-02A5-F5C7-2F3A-FA22F104F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114" y="2097425"/>
              <a:ext cx="638714" cy="1293151"/>
            </a:xfrm>
            <a:prstGeom prst="rect">
              <a:avLst/>
            </a:prstGeom>
          </p:spPr>
        </p:pic>
        <p:pic>
          <p:nvPicPr>
            <p:cNvPr id="22" name="Picture 21" descr="A person looking at a city&#10;&#10;Description automatically generated">
              <a:extLst>
                <a:ext uri="{FF2B5EF4-FFF2-40B4-BE49-F238E27FC236}">
                  <a16:creationId xmlns:a16="http://schemas.microsoft.com/office/drawing/2014/main" id="{C6F96E79-5E2E-7662-1783-981FF0E7D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095" y="2092592"/>
              <a:ext cx="646576" cy="1293151"/>
            </a:xfrm>
            <a:prstGeom prst="rect">
              <a:avLst/>
            </a:prstGeom>
          </p:spPr>
        </p:pic>
      </p:grpSp>
      <p:pic>
        <p:nvPicPr>
          <p:cNvPr id="174" name="Picture 173" descr="A screenshot of a game&#10;&#10;AI-generated content may be incorrect.">
            <a:extLst>
              <a:ext uri="{FF2B5EF4-FFF2-40B4-BE49-F238E27FC236}">
                <a16:creationId xmlns:a16="http://schemas.microsoft.com/office/drawing/2014/main" id="{1A4DDF25-7C81-2191-7C69-FD3BB29FBB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27" y="3047119"/>
            <a:ext cx="650548" cy="1181038"/>
          </a:xfrm>
          <a:prstGeom prst="rect">
            <a:avLst/>
          </a:prstGeom>
        </p:spPr>
      </p:pic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6B22C7C7-30B6-D4C6-A1D9-2108841D8040}"/>
              </a:ext>
            </a:extLst>
          </p:cNvPr>
          <p:cNvGrpSpPr/>
          <p:nvPr/>
        </p:nvGrpSpPr>
        <p:grpSpPr>
          <a:xfrm>
            <a:off x="3739906" y="2430895"/>
            <a:ext cx="634788" cy="1525136"/>
            <a:chOff x="4393066" y="2425963"/>
            <a:chExt cx="634788" cy="1525136"/>
          </a:xfrm>
        </p:grpSpPr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F10E6B1F-D01C-FA0B-6D5D-EC4398AF5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4251" y="2425963"/>
              <a:ext cx="633603" cy="1055892"/>
            </a:xfrm>
            <a:prstGeom prst="rect">
              <a:avLst/>
            </a:prstGeom>
          </p:spPr>
        </p:pic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D44A02E0-43A5-DC97-2811-46093DE94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3066" y="2895207"/>
              <a:ext cx="633603" cy="1055892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48F6B6A-1E79-09A0-DEEB-FF887CF33C54}"/>
              </a:ext>
            </a:extLst>
          </p:cNvPr>
          <p:cNvGrpSpPr/>
          <p:nvPr/>
        </p:nvGrpSpPr>
        <p:grpSpPr>
          <a:xfrm>
            <a:off x="2383941" y="2844033"/>
            <a:ext cx="1298861" cy="1342913"/>
            <a:chOff x="2387327" y="2841071"/>
            <a:chExt cx="1280416" cy="1317033"/>
          </a:xfrm>
        </p:grpSpPr>
        <p:pic>
          <p:nvPicPr>
            <p:cNvPr id="147" name="Picture 146" descr="A poster with a lotto game&#10;&#10;AI-generated content may be incorrect.">
              <a:extLst>
                <a:ext uri="{FF2B5EF4-FFF2-40B4-BE49-F238E27FC236}">
                  <a16:creationId xmlns:a16="http://schemas.microsoft.com/office/drawing/2014/main" id="{1F23B429-5223-DF50-546D-CA61BC66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327" y="2841071"/>
              <a:ext cx="646645" cy="131703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E2C1BA1-136D-A0D0-8ED4-15D4A44A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1098" y="2856268"/>
              <a:ext cx="646645" cy="1286637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1FC280-50D7-2854-1492-79A0EAC3E904}"/>
              </a:ext>
            </a:extLst>
          </p:cNvPr>
          <p:cNvGrpSpPr/>
          <p:nvPr/>
        </p:nvGrpSpPr>
        <p:grpSpPr>
          <a:xfrm>
            <a:off x="1037381" y="2282071"/>
            <a:ext cx="652700" cy="867944"/>
            <a:chOff x="1037377" y="2282071"/>
            <a:chExt cx="652700" cy="867944"/>
          </a:xfrm>
        </p:grpSpPr>
        <p:pic>
          <p:nvPicPr>
            <p:cNvPr id="68" name="Picture 67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3E7D14CD-3EE2-90D1-662C-35F87F34F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377" y="2282072"/>
              <a:ext cx="401275" cy="867943"/>
            </a:xfrm>
            <a:prstGeom prst="rect">
              <a:avLst/>
            </a:prstGeom>
          </p:spPr>
        </p:pic>
        <p:pic>
          <p:nvPicPr>
            <p:cNvPr id="69" name="Picture 68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279A224F-B743-2806-FD50-A9C3F5ABF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802" y="2282071"/>
              <a:ext cx="401275" cy="867943"/>
            </a:xfrm>
            <a:prstGeom prst="rect">
              <a:avLst/>
            </a:prstGeom>
          </p:spPr>
        </p:pic>
      </p:grpSp>
      <p:pic>
        <p:nvPicPr>
          <p:cNvPr id="48" name="Picture 47" descr="A poster of a game&#10;&#10;AI-generated content may be incorrect.">
            <a:extLst>
              <a:ext uri="{FF2B5EF4-FFF2-40B4-BE49-F238E27FC236}">
                <a16:creationId xmlns:a16="http://schemas.microsoft.com/office/drawing/2014/main" id="{9F26D988-E8E7-E5F4-3FB6-E5FAFB733E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1" y="2715255"/>
            <a:ext cx="650896" cy="81362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500DAD75-B081-940A-E8A1-FB8F7610EA64}"/>
              </a:ext>
            </a:extLst>
          </p:cNvPr>
          <p:cNvGrpSpPr/>
          <p:nvPr/>
        </p:nvGrpSpPr>
        <p:grpSpPr>
          <a:xfrm>
            <a:off x="1037895" y="3013332"/>
            <a:ext cx="652888" cy="724222"/>
            <a:chOff x="1030431" y="3345498"/>
            <a:chExt cx="652888" cy="724222"/>
          </a:xfrm>
        </p:grpSpPr>
        <p:pic>
          <p:nvPicPr>
            <p:cNvPr id="75" name="Picture 74" descr="A screenshot of a lottery ticket&#10;&#10;AI-generated content may be incorrect.">
              <a:extLst>
                <a:ext uri="{FF2B5EF4-FFF2-40B4-BE49-F238E27FC236}">
                  <a16:creationId xmlns:a16="http://schemas.microsoft.com/office/drawing/2014/main" id="{8B31F086-9636-C0E3-EEB0-83FA42E57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31" y="3345498"/>
              <a:ext cx="541120" cy="721493"/>
            </a:xfrm>
            <a:prstGeom prst="rect">
              <a:avLst/>
            </a:prstGeom>
          </p:spPr>
        </p:pic>
        <p:pic>
          <p:nvPicPr>
            <p:cNvPr id="78" name="Picture 77" descr="A screenshot of a lottery ticket&#10;&#10;AI-generated content may be incorrect.">
              <a:extLst>
                <a:ext uri="{FF2B5EF4-FFF2-40B4-BE49-F238E27FC236}">
                  <a16:creationId xmlns:a16="http://schemas.microsoft.com/office/drawing/2014/main" id="{920BCE6B-DDF4-096B-B409-8AA5AE17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199" y="3348227"/>
              <a:ext cx="541120" cy="72149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8587DA-1209-9DEA-FF5C-AB82A73FE206}"/>
              </a:ext>
            </a:extLst>
          </p:cNvPr>
          <p:cNvGrpSpPr/>
          <p:nvPr/>
        </p:nvGrpSpPr>
        <p:grpSpPr>
          <a:xfrm>
            <a:off x="1037233" y="3352189"/>
            <a:ext cx="645638" cy="711657"/>
            <a:chOff x="1153270" y="3017580"/>
            <a:chExt cx="645638" cy="711657"/>
          </a:xfrm>
        </p:grpSpPr>
        <p:pic>
          <p:nvPicPr>
            <p:cNvPr id="62" name="Picture 61" descr="A poster for a candy game&#10;&#10;AI-generated content may be incorrect.">
              <a:extLst>
                <a:ext uri="{FF2B5EF4-FFF2-40B4-BE49-F238E27FC236}">
                  <a16:creationId xmlns:a16="http://schemas.microsoft.com/office/drawing/2014/main" id="{73BDE3CB-C182-F587-81D4-FB0243666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270" y="3017993"/>
              <a:ext cx="533433" cy="711244"/>
            </a:xfrm>
            <a:prstGeom prst="rect">
              <a:avLst/>
            </a:prstGeom>
          </p:spPr>
        </p:pic>
        <p:pic>
          <p:nvPicPr>
            <p:cNvPr id="63" name="Picture 62" descr="A poster for a candy game&#10;&#10;AI-generated content may be incorrect.">
              <a:extLst>
                <a:ext uri="{FF2B5EF4-FFF2-40B4-BE49-F238E27FC236}">
                  <a16:creationId xmlns:a16="http://schemas.microsoft.com/office/drawing/2014/main" id="{A764A703-8DF9-AEDB-49C6-91A36965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475" y="3017580"/>
              <a:ext cx="533433" cy="711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08A0F24-0819-7160-0525-D1D173F4D995}"/>
              </a:ext>
            </a:extLst>
          </p:cNvPr>
          <p:cNvGrpSpPr/>
          <p:nvPr/>
        </p:nvGrpSpPr>
        <p:grpSpPr>
          <a:xfrm>
            <a:off x="1037028" y="3806117"/>
            <a:ext cx="643321" cy="1173638"/>
            <a:chOff x="1033294" y="3806117"/>
            <a:chExt cx="643321" cy="1173638"/>
          </a:xfrm>
        </p:grpSpPr>
        <p:pic>
          <p:nvPicPr>
            <p:cNvPr id="83" name="Picture 82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A70109BC-AAD0-86AB-258A-FDE59E7AE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94" y="3806117"/>
              <a:ext cx="641795" cy="803079"/>
            </a:xfrm>
            <a:prstGeom prst="rect">
              <a:avLst/>
            </a:prstGeom>
          </p:spPr>
        </p:pic>
        <p:pic>
          <p:nvPicPr>
            <p:cNvPr id="86" name="Picture 85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FD39C231-3407-9E94-C9D3-521500D7B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20" y="4176676"/>
              <a:ext cx="641795" cy="803079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59FF582-D863-504A-9C76-73AC755701C8}"/>
              </a:ext>
            </a:extLst>
          </p:cNvPr>
          <p:cNvGrpSpPr/>
          <p:nvPr/>
        </p:nvGrpSpPr>
        <p:grpSpPr>
          <a:xfrm>
            <a:off x="1037440" y="4500672"/>
            <a:ext cx="645851" cy="1158139"/>
            <a:chOff x="1031430" y="4493380"/>
            <a:chExt cx="645851" cy="1158139"/>
          </a:xfrm>
        </p:grpSpPr>
        <p:pic>
          <p:nvPicPr>
            <p:cNvPr id="74" name="Picture 73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AA05B95A-D8E1-AC7F-4CB8-175A4C9F0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54" y="4493380"/>
              <a:ext cx="645127" cy="806408"/>
            </a:xfrm>
            <a:prstGeom prst="rect">
              <a:avLst/>
            </a:prstGeom>
          </p:spPr>
        </p:pic>
        <p:pic>
          <p:nvPicPr>
            <p:cNvPr id="76" name="Picture 75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D8BB1665-50CD-AA4B-DA0D-D04F2A96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30" y="4845111"/>
              <a:ext cx="645127" cy="806408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954EF80-FFCE-8A79-0E75-DA2B336A6E36}"/>
              </a:ext>
            </a:extLst>
          </p:cNvPr>
          <p:cNvGrpSpPr/>
          <p:nvPr/>
        </p:nvGrpSpPr>
        <p:grpSpPr>
          <a:xfrm>
            <a:off x="1679826" y="3415310"/>
            <a:ext cx="653466" cy="1573646"/>
            <a:chOff x="1679826" y="4120696"/>
            <a:chExt cx="653466" cy="1573646"/>
          </a:xfrm>
        </p:grpSpPr>
        <p:pic>
          <p:nvPicPr>
            <p:cNvPr id="173" name="Picture 172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0165E0FD-7493-10F2-B611-48A83F96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003" y="4120696"/>
              <a:ext cx="651289" cy="1222646"/>
            </a:xfrm>
            <a:prstGeom prst="rect">
              <a:avLst/>
            </a:prstGeom>
          </p:spPr>
        </p:pic>
        <p:pic>
          <p:nvPicPr>
            <p:cNvPr id="176" name="Picture 175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F24B5D6E-D0AE-6748-8D2F-0D037582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826" y="4471696"/>
              <a:ext cx="651289" cy="122264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EBFBB16-C421-08E4-7EFC-C302BD17169B}"/>
              </a:ext>
            </a:extLst>
          </p:cNvPr>
          <p:cNvGrpSpPr/>
          <p:nvPr/>
        </p:nvGrpSpPr>
        <p:grpSpPr>
          <a:xfrm>
            <a:off x="1679167" y="4110506"/>
            <a:ext cx="661976" cy="1550933"/>
            <a:chOff x="1678251" y="4116720"/>
            <a:chExt cx="669390" cy="1550933"/>
          </a:xfrm>
        </p:grpSpPr>
        <p:pic>
          <p:nvPicPr>
            <p:cNvPr id="118" name="Picture 117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55A8BFF7-8797-6465-BE37-BF91749A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542" y="4116720"/>
              <a:ext cx="668099" cy="1269388"/>
            </a:xfrm>
            <a:prstGeom prst="rect">
              <a:avLst/>
            </a:prstGeom>
          </p:spPr>
        </p:pic>
        <p:pic>
          <p:nvPicPr>
            <p:cNvPr id="121" name="Picture 120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FD1F2968-EA57-4516-6440-DAA7740C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251" y="4398265"/>
              <a:ext cx="668099" cy="1269388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133164C-31DD-1CE7-7EF8-4F4F5CE5CF28}"/>
              </a:ext>
            </a:extLst>
          </p:cNvPr>
          <p:cNvGrpSpPr/>
          <p:nvPr/>
        </p:nvGrpSpPr>
        <p:grpSpPr>
          <a:xfrm>
            <a:off x="2388630" y="3328422"/>
            <a:ext cx="1294376" cy="1315189"/>
            <a:chOff x="2373036" y="4694162"/>
            <a:chExt cx="1295179" cy="1351728"/>
          </a:xfrm>
        </p:grpSpPr>
        <p:pic>
          <p:nvPicPr>
            <p:cNvPr id="145" name="Picture 144" descr="A poster with text and images&#10;&#10;AI-generated content may be incorrect.">
              <a:extLst>
                <a:ext uri="{FF2B5EF4-FFF2-40B4-BE49-F238E27FC236}">
                  <a16:creationId xmlns:a16="http://schemas.microsoft.com/office/drawing/2014/main" id="{171F7ABA-2B10-2DE7-939E-3FB5CD0DA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036" y="4694162"/>
              <a:ext cx="648495" cy="1351725"/>
            </a:xfrm>
            <a:prstGeom prst="rect">
              <a:avLst/>
            </a:prstGeom>
          </p:spPr>
        </p:pic>
        <p:pic>
          <p:nvPicPr>
            <p:cNvPr id="146" name="Picture 145" descr="A poster with text and images&#10;&#10;AI-generated content may be incorrect.">
              <a:extLst>
                <a:ext uri="{FF2B5EF4-FFF2-40B4-BE49-F238E27FC236}">
                  <a16:creationId xmlns:a16="http://schemas.microsoft.com/office/drawing/2014/main" id="{19F12873-46C0-FDF6-CCE1-E5C931897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720" y="4694165"/>
              <a:ext cx="648495" cy="1351725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953E1AC-226A-F68E-C604-23B061820FAA}"/>
              </a:ext>
            </a:extLst>
          </p:cNvPr>
          <p:cNvGrpSpPr/>
          <p:nvPr/>
        </p:nvGrpSpPr>
        <p:grpSpPr>
          <a:xfrm>
            <a:off x="2381426" y="3875024"/>
            <a:ext cx="651632" cy="1783086"/>
            <a:chOff x="2364370" y="4359513"/>
            <a:chExt cx="667163" cy="1828391"/>
          </a:xfrm>
        </p:grpSpPr>
        <p:pic>
          <p:nvPicPr>
            <p:cNvPr id="133" name="Picture 132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747B65F9-81E7-15DA-4127-43CBB9B18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370" y="4359513"/>
              <a:ext cx="666214" cy="1332427"/>
            </a:xfrm>
            <a:prstGeom prst="rect">
              <a:avLst/>
            </a:prstGeom>
          </p:spPr>
        </p:pic>
        <p:pic>
          <p:nvPicPr>
            <p:cNvPr id="134" name="Picture 13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EC0F76C2-7FCC-17F1-3C22-3670CD46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319" y="4855477"/>
              <a:ext cx="666214" cy="1332427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80863A1-1B75-61BF-84F9-B19425911245}"/>
              </a:ext>
            </a:extLst>
          </p:cNvPr>
          <p:cNvGrpSpPr/>
          <p:nvPr/>
        </p:nvGrpSpPr>
        <p:grpSpPr>
          <a:xfrm>
            <a:off x="3031473" y="3872860"/>
            <a:ext cx="651611" cy="1785605"/>
            <a:chOff x="3023753" y="4252338"/>
            <a:chExt cx="667141" cy="1830976"/>
          </a:xfrm>
        </p:grpSpPr>
        <p:pic>
          <p:nvPicPr>
            <p:cNvPr id="139" name="Picture 138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297EF9AB-9C21-6CA5-7323-CD9DC5FB7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680" y="4252338"/>
              <a:ext cx="666214" cy="1332427"/>
            </a:xfrm>
            <a:prstGeom prst="rect">
              <a:avLst/>
            </a:prstGeom>
          </p:spPr>
        </p:pic>
        <p:pic>
          <p:nvPicPr>
            <p:cNvPr id="140" name="Picture 139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3A8A6191-4952-6225-568E-2B9E4963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753" y="4750886"/>
              <a:ext cx="666214" cy="13324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FB8A4F-A4DF-758A-B371-772BFBE7C728}"/>
              </a:ext>
            </a:extLst>
          </p:cNvPr>
          <p:cNvGrpSpPr/>
          <p:nvPr/>
        </p:nvGrpSpPr>
        <p:grpSpPr>
          <a:xfrm>
            <a:off x="3738063" y="3364752"/>
            <a:ext cx="646445" cy="2293112"/>
            <a:chOff x="3738063" y="3364752"/>
            <a:chExt cx="646445" cy="2293112"/>
          </a:xfrm>
        </p:grpSpPr>
        <p:pic>
          <p:nvPicPr>
            <p:cNvPr id="1038" name="Picture 1037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1FFB2546-2984-DC96-5003-5429153F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063" y="3364752"/>
              <a:ext cx="637814" cy="1786485"/>
            </a:xfrm>
            <a:prstGeom prst="rect">
              <a:avLst/>
            </a:prstGeom>
          </p:spPr>
        </p:pic>
        <p:pic>
          <p:nvPicPr>
            <p:cNvPr id="1061" name="Picture 1060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54CB8AD4-0FD3-2892-7599-21A6C38E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694" y="3871379"/>
              <a:ext cx="637814" cy="1786485"/>
            </a:xfrm>
            <a:prstGeom prst="rect">
              <a:avLst/>
            </a:prstGeom>
          </p:spPr>
        </p:pic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EBEC5793-B493-3821-A694-D059C0541B47}"/>
              </a:ext>
            </a:extLst>
          </p:cNvPr>
          <p:cNvGrpSpPr/>
          <p:nvPr/>
        </p:nvGrpSpPr>
        <p:grpSpPr>
          <a:xfrm>
            <a:off x="5086295" y="2013675"/>
            <a:ext cx="1281391" cy="692007"/>
            <a:chOff x="5101163" y="2190266"/>
            <a:chExt cx="1281391" cy="692007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06916AEF-496B-B1A8-B177-2ACF246A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1163" y="2190266"/>
              <a:ext cx="626373" cy="692007"/>
            </a:xfrm>
            <a:prstGeom prst="rect">
              <a:avLst/>
            </a:prstGeom>
          </p:spPr>
        </p:pic>
        <p:pic>
          <p:nvPicPr>
            <p:cNvPr id="190" name="Picture 189" descr="A poster of a game&#10;&#10;AI-generated content may be incorrect.">
              <a:extLst>
                <a:ext uri="{FF2B5EF4-FFF2-40B4-BE49-F238E27FC236}">
                  <a16:creationId xmlns:a16="http://schemas.microsoft.com/office/drawing/2014/main" id="{159BFCF0-F4BB-E982-5323-26A00446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841" y="2190266"/>
              <a:ext cx="659713" cy="692007"/>
            </a:xfrm>
            <a:prstGeom prst="rect">
              <a:avLst/>
            </a:prstGeom>
          </p:spPr>
        </p:pic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3ABBC2F8-BB18-A496-CB3F-E328D8C4888B}"/>
              </a:ext>
            </a:extLst>
          </p:cNvPr>
          <p:cNvGrpSpPr/>
          <p:nvPr/>
        </p:nvGrpSpPr>
        <p:grpSpPr>
          <a:xfrm>
            <a:off x="5078392" y="2400843"/>
            <a:ext cx="1299832" cy="1620587"/>
            <a:chOff x="5108341" y="2255366"/>
            <a:chExt cx="1299832" cy="1620587"/>
          </a:xfrm>
        </p:grpSpPr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CD663477-8AEB-A00A-CB0B-DCD55863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8341" y="2255366"/>
              <a:ext cx="649585" cy="1620587"/>
            </a:xfrm>
            <a:prstGeom prst="rect">
              <a:avLst/>
            </a:prstGeom>
          </p:spPr>
        </p:pic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7CEA3D74-B21E-A221-5F51-DE245D0F8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0077" y="2259080"/>
              <a:ext cx="648096" cy="16168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E3684B-5490-C511-BC38-67F643DEEDF5}"/>
              </a:ext>
            </a:extLst>
          </p:cNvPr>
          <p:cNvGrpSpPr/>
          <p:nvPr/>
        </p:nvGrpSpPr>
        <p:grpSpPr>
          <a:xfrm>
            <a:off x="5076225" y="2847515"/>
            <a:ext cx="1295054" cy="2089848"/>
            <a:chOff x="5076225" y="2968286"/>
            <a:chExt cx="1295054" cy="2089848"/>
          </a:xfrm>
        </p:grpSpPr>
        <p:pic>
          <p:nvPicPr>
            <p:cNvPr id="1048" name="Picture 1047" descr="A poster of a dollar sign&#10;&#10;Description automatically generated">
              <a:extLst>
                <a:ext uri="{FF2B5EF4-FFF2-40B4-BE49-F238E27FC236}">
                  <a16:creationId xmlns:a16="http://schemas.microsoft.com/office/drawing/2014/main" id="{40B5B8E6-4B05-46AB-F2B0-03A1D1A76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929" y="2968286"/>
              <a:ext cx="647350" cy="2089847"/>
            </a:xfrm>
            <a:prstGeom prst="rect">
              <a:avLst/>
            </a:prstGeom>
          </p:spPr>
        </p:pic>
        <p:pic>
          <p:nvPicPr>
            <p:cNvPr id="1047" name="Picture 1046" descr="A poster of a dollar sign&#10;&#10;Description automatically generated">
              <a:extLst>
                <a:ext uri="{FF2B5EF4-FFF2-40B4-BE49-F238E27FC236}">
                  <a16:creationId xmlns:a16="http://schemas.microsoft.com/office/drawing/2014/main" id="{5609A474-FD4C-839B-6013-7D7689CBD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225" y="2968287"/>
              <a:ext cx="647350" cy="2089847"/>
            </a:xfrm>
            <a:prstGeom prst="rect">
              <a:avLst/>
            </a:prstGeom>
          </p:spPr>
        </p:pic>
      </p:grpSp>
      <p:pic>
        <p:nvPicPr>
          <p:cNvPr id="8" name="Picture 7" descr="A close up of a game&#10;&#10;AI-generated content may be incorrect.">
            <a:extLst>
              <a:ext uri="{FF2B5EF4-FFF2-40B4-BE49-F238E27FC236}">
                <a16:creationId xmlns:a16="http://schemas.microsoft.com/office/drawing/2014/main" id="{AC776DE8-95EF-9D23-64B5-EAD69DD045C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3208341"/>
            <a:ext cx="641916" cy="2075479"/>
          </a:xfrm>
          <a:prstGeom prst="rect">
            <a:avLst/>
          </a:prstGeom>
        </p:spPr>
      </p:pic>
      <p:pic>
        <p:nvPicPr>
          <p:cNvPr id="10" name="Picture 9" descr="A close up of a game&#10;&#10;AI-generated content may be incorrect.">
            <a:extLst>
              <a:ext uri="{FF2B5EF4-FFF2-40B4-BE49-F238E27FC236}">
                <a16:creationId xmlns:a16="http://schemas.microsoft.com/office/drawing/2014/main" id="{E694D302-E6F7-7B86-E536-EB9C64D50110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28" y="3586851"/>
            <a:ext cx="641916" cy="2075479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86760E9-946E-5602-7B72-F6D57CD8C238}"/>
              </a:ext>
            </a:extLst>
          </p:cNvPr>
          <p:cNvGrpSpPr/>
          <p:nvPr/>
        </p:nvGrpSpPr>
        <p:grpSpPr>
          <a:xfrm>
            <a:off x="4370452" y="2426514"/>
            <a:ext cx="651058" cy="2239913"/>
            <a:chOff x="4361922" y="3491206"/>
            <a:chExt cx="651058" cy="2165386"/>
          </a:xfrm>
        </p:grpSpPr>
        <p:pic>
          <p:nvPicPr>
            <p:cNvPr id="82" name="Picture 81" descr="A screenshot of a casino game&#10;&#10;Description automatically generated">
              <a:extLst>
                <a:ext uri="{FF2B5EF4-FFF2-40B4-BE49-F238E27FC236}">
                  <a16:creationId xmlns:a16="http://schemas.microsoft.com/office/drawing/2014/main" id="{156183E7-BB7B-B95E-A18E-7B94C6602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102" y="3491206"/>
              <a:ext cx="645878" cy="1714337"/>
            </a:xfrm>
            <a:prstGeom prst="rect">
              <a:avLst/>
            </a:prstGeom>
          </p:spPr>
        </p:pic>
        <p:pic>
          <p:nvPicPr>
            <p:cNvPr id="80" name="Picture 79" descr="A screenshot of a casino game&#10;&#10;Description automatically generated">
              <a:extLst>
                <a:ext uri="{FF2B5EF4-FFF2-40B4-BE49-F238E27FC236}">
                  <a16:creationId xmlns:a16="http://schemas.microsoft.com/office/drawing/2014/main" id="{F7CD4E90-2930-C3CF-9557-005614F9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22" y="3942255"/>
              <a:ext cx="645878" cy="1714337"/>
            </a:xfrm>
            <a:prstGeom prst="rect">
              <a:avLst/>
            </a:prstGeom>
          </p:spPr>
        </p:pic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2B0E7D8B-2517-4FD5-1B2D-FE41C35330B5}"/>
              </a:ext>
            </a:extLst>
          </p:cNvPr>
          <p:cNvGrpSpPr/>
          <p:nvPr/>
        </p:nvGrpSpPr>
        <p:grpSpPr>
          <a:xfrm>
            <a:off x="4370993" y="3378345"/>
            <a:ext cx="658513" cy="2280493"/>
            <a:chOff x="4392056" y="3372594"/>
            <a:chExt cx="658513" cy="2280493"/>
          </a:xfrm>
        </p:grpSpPr>
        <p:pic>
          <p:nvPicPr>
            <p:cNvPr id="1062" name="Picture 1061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A905C7F2-5FFD-5508-0045-D1479C04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393209" y="3372594"/>
              <a:ext cx="657360" cy="1787257"/>
            </a:xfrm>
            <a:prstGeom prst="rect">
              <a:avLst/>
            </a:prstGeom>
          </p:spPr>
        </p:pic>
        <p:pic>
          <p:nvPicPr>
            <p:cNvPr id="1064" name="Picture 1063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1CC266DE-DD5E-6D50-562E-5D788DAE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392056" y="3865830"/>
              <a:ext cx="657360" cy="1787257"/>
            </a:xfrm>
            <a:prstGeom prst="rect">
              <a:avLst/>
            </a:prstGeom>
          </p:spPr>
        </p:pic>
      </p:grpSp>
      <p:pic>
        <p:nvPicPr>
          <p:cNvPr id="3" name="Picture 2" descr="A close up of a game&#10;&#10;AI-generated content may be incorrect.">
            <a:extLst>
              <a:ext uri="{FF2B5EF4-FFF2-40B4-BE49-F238E27FC236}">
                <a16:creationId xmlns:a16="http://schemas.microsoft.com/office/drawing/2014/main" id="{48164395-788A-ED58-7139-25DD50D4936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79" y="3202787"/>
            <a:ext cx="641916" cy="2075479"/>
          </a:xfrm>
          <a:prstGeom prst="rect">
            <a:avLst/>
          </a:prstGeom>
        </p:spPr>
      </p:pic>
      <p:pic>
        <p:nvPicPr>
          <p:cNvPr id="4" name="Picture 3" descr="A close up of a game&#10;&#10;AI-generated content may be incorrect.">
            <a:extLst>
              <a:ext uri="{FF2B5EF4-FFF2-40B4-BE49-F238E27FC236}">
                <a16:creationId xmlns:a16="http://schemas.microsoft.com/office/drawing/2014/main" id="{6388BA45-5D4B-7E84-9783-740913798CD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42" y="3586610"/>
            <a:ext cx="641916" cy="2075479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B87B5D1-A62B-156F-79E9-8F52372C12F2}"/>
              </a:ext>
            </a:extLst>
          </p:cNvPr>
          <p:cNvGrpSpPr/>
          <p:nvPr/>
        </p:nvGrpSpPr>
        <p:grpSpPr>
          <a:xfrm>
            <a:off x="3733721" y="4760267"/>
            <a:ext cx="1296085" cy="899454"/>
            <a:chOff x="2430097" y="393368"/>
            <a:chExt cx="1309232" cy="942944"/>
          </a:xfrm>
        </p:grpSpPr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0A735ED-615E-0F0E-428E-B8102E916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800000">
              <a:off x="2430097" y="393368"/>
              <a:ext cx="669162" cy="941132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6D6644C4-7756-A86F-F6A0-84CDA6CD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800000">
              <a:off x="3070167" y="395180"/>
              <a:ext cx="669162" cy="941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758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88AA21EC-6745-48E3-ADB2-84C0757482AE}"/>
              </a:ext>
            </a:extLst>
          </p:cNvPr>
          <p:cNvSpPr/>
          <p:nvPr/>
        </p:nvSpPr>
        <p:spPr>
          <a:xfrm>
            <a:off x="6422590" y="1939437"/>
            <a:ext cx="289420" cy="3977626"/>
          </a:xfrm>
          <a:custGeom>
            <a:avLst/>
            <a:gdLst/>
            <a:ahLst/>
            <a:cxnLst/>
            <a:rect l="l" t="t" r="r" b="b"/>
            <a:pathLst>
              <a:path w="350520" h="4754880">
                <a:moveTo>
                  <a:pt x="350520" y="0"/>
                </a:moveTo>
                <a:lnTo>
                  <a:pt x="0" y="0"/>
                </a:lnTo>
                <a:lnTo>
                  <a:pt x="0" y="4754880"/>
                </a:lnTo>
                <a:lnTo>
                  <a:pt x="350520" y="4754880"/>
                </a:lnTo>
                <a:lnTo>
                  <a:pt x="350520" y="0"/>
                </a:lnTo>
                <a:close/>
              </a:path>
            </a:pathLst>
          </a:custGeom>
          <a:solidFill>
            <a:srgbClr val="FFC72C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US" sz="1400" spc="45" dirty="0"/>
              <a:t>4-part</a:t>
            </a:r>
            <a:r>
              <a:rPr lang="en-US" sz="1400" spc="-33" dirty="0"/>
              <a:t> </a:t>
            </a:r>
            <a:r>
              <a:rPr lang="en-US" sz="1400" spc="12" dirty="0"/>
              <a:t>case,</a:t>
            </a:r>
            <a:r>
              <a:rPr lang="en-US" sz="1400" spc="-29" dirty="0"/>
              <a:t> </a:t>
            </a:r>
            <a:r>
              <a:rPr lang="en-US" sz="1400" spc="29" dirty="0"/>
              <a:t>cash</a:t>
            </a:r>
            <a:r>
              <a:rPr lang="en-US" sz="1400" spc="-33" dirty="0"/>
              <a:t> </a:t>
            </a:r>
            <a:r>
              <a:rPr lang="en-US" sz="1400" spc="8" dirty="0"/>
              <a:t>register</a:t>
            </a:r>
            <a:r>
              <a:rPr lang="en-US" sz="1400" spc="-62" dirty="0"/>
              <a:t> </a:t>
            </a:r>
            <a:r>
              <a:rPr lang="en-US" sz="1400" spc="12" dirty="0"/>
              <a:t>on</a:t>
            </a:r>
            <a:r>
              <a:rPr lang="en-US" sz="1400" spc="-33" dirty="0"/>
              <a:t> </a:t>
            </a:r>
            <a:r>
              <a:rPr lang="en-US" sz="1400" spc="21" dirty="0"/>
              <a:t>RIGHT</a:t>
            </a:r>
            <a:r>
              <a:rPr lang="en-US" sz="1400" spc="-29" dirty="0"/>
              <a:t> </a:t>
            </a:r>
            <a:r>
              <a:rPr lang="en-US" sz="1400" spc="12" dirty="0"/>
              <a:t>side</a:t>
            </a:r>
            <a:r>
              <a:rPr lang="en-US" sz="1400" spc="-33" dirty="0"/>
              <a:t> </a:t>
            </a:r>
            <a:r>
              <a:rPr lang="en-US" sz="1400" spc="153" dirty="0"/>
              <a:t>-</a:t>
            </a:r>
            <a:r>
              <a:rPr lang="en-US" sz="1400" spc="-29" dirty="0"/>
              <a:t> </a:t>
            </a:r>
            <a:r>
              <a:rPr lang="en-US" sz="1400" spc="25" dirty="0"/>
              <a:t>Strategic</a:t>
            </a:r>
            <a:r>
              <a:rPr lang="en-US" sz="1400" spc="-33" dirty="0"/>
              <a:t> </a:t>
            </a:r>
            <a:r>
              <a:rPr lang="en-US" sz="1400" spc="17" dirty="0"/>
              <a:t>Layout</a:t>
            </a:r>
            <a:r>
              <a:rPr lang="en-CA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Retail Network | September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g object 31">
            <a:extLst>
              <a:ext uri="{FF2B5EF4-FFF2-40B4-BE49-F238E27FC236}">
                <a16:creationId xmlns:a16="http://schemas.microsoft.com/office/drawing/2014/main" id="{C53A1832-E691-4733-9481-B699357B52EA}"/>
              </a:ext>
            </a:extLst>
          </p:cNvPr>
          <p:cNvSpPr/>
          <p:nvPr/>
        </p:nvSpPr>
        <p:spPr>
          <a:xfrm>
            <a:off x="6811531" y="258908"/>
            <a:ext cx="1272907" cy="97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">
            <a:extLst>
              <a:ext uri="{FF2B5EF4-FFF2-40B4-BE49-F238E27FC236}">
                <a16:creationId xmlns:a16="http://schemas.microsoft.com/office/drawing/2014/main" id="{A61C5F0D-609F-4C1B-9414-DC8EFDCCCD13}"/>
              </a:ext>
            </a:extLst>
          </p:cNvPr>
          <p:cNvSpPr txBox="1"/>
          <p:nvPr/>
        </p:nvSpPr>
        <p:spPr>
          <a:xfrm>
            <a:off x="5432248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1" name="object 3">
            <a:extLst>
              <a:ext uri="{FF2B5EF4-FFF2-40B4-BE49-F238E27FC236}">
                <a16:creationId xmlns:a16="http://schemas.microsoft.com/office/drawing/2014/main" id="{BBBEF608-BF26-4AAA-B398-5730AB454505}"/>
              </a:ext>
            </a:extLst>
          </p:cNvPr>
          <p:cNvSpPr txBox="1"/>
          <p:nvPr/>
        </p:nvSpPr>
        <p:spPr>
          <a:xfrm>
            <a:off x="4128044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2" name="object 4">
            <a:extLst>
              <a:ext uri="{FF2B5EF4-FFF2-40B4-BE49-F238E27FC236}">
                <a16:creationId xmlns:a16="http://schemas.microsoft.com/office/drawing/2014/main" id="{97445DC4-9058-4872-B3A5-D3AA823FC755}"/>
              </a:ext>
            </a:extLst>
          </p:cNvPr>
          <p:cNvSpPr txBox="1"/>
          <p:nvPr/>
        </p:nvSpPr>
        <p:spPr>
          <a:xfrm>
            <a:off x="2777330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3" name="object 5">
            <a:extLst>
              <a:ext uri="{FF2B5EF4-FFF2-40B4-BE49-F238E27FC236}">
                <a16:creationId xmlns:a16="http://schemas.microsoft.com/office/drawing/2014/main" id="{B74A428F-ACEE-46DD-9FD6-996E3740E991}"/>
              </a:ext>
            </a:extLst>
          </p:cNvPr>
          <p:cNvSpPr txBox="1"/>
          <p:nvPr/>
        </p:nvSpPr>
        <p:spPr>
          <a:xfrm>
            <a:off x="1443242" y="1740464"/>
            <a:ext cx="816157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Sleeve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5" name="object 7">
            <a:extLst>
              <a:ext uri="{FF2B5EF4-FFF2-40B4-BE49-F238E27FC236}">
                <a16:creationId xmlns:a16="http://schemas.microsoft.com/office/drawing/2014/main" id="{A71334B0-835D-43C5-A6CB-4AAFBADB55C2}"/>
              </a:ext>
            </a:extLst>
          </p:cNvPr>
          <p:cNvSpPr txBox="1"/>
          <p:nvPr/>
        </p:nvSpPr>
        <p:spPr>
          <a:xfrm>
            <a:off x="6493308" y="3420745"/>
            <a:ext cx="177869" cy="8530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0486"/>
            <a:r>
              <a:rPr sz="1156" spc="37" dirty="0">
                <a:solidFill>
                  <a:srgbClr val="231F20"/>
                </a:solidFill>
                <a:latin typeface="Calibri"/>
                <a:cs typeface="Calibri"/>
              </a:rPr>
              <a:t>Cash</a:t>
            </a:r>
            <a:r>
              <a:rPr sz="1156" spc="-6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6" spc="8" dirty="0">
                <a:solidFill>
                  <a:srgbClr val="231F20"/>
                </a:solidFill>
                <a:latin typeface="Calibri"/>
                <a:cs typeface="Calibri"/>
              </a:rPr>
              <a:t>Register</a:t>
            </a:r>
            <a:endParaRPr sz="1156" dirty="0">
              <a:latin typeface="Calibri"/>
              <a:cs typeface="Calibri"/>
            </a:endParaRPr>
          </a:p>
        </p:txBody>
      </p:sp>
      <p:sp>
        <p:nvSpPr>
          <p:cNvPr id="106" name="object 8">
            <a:extLst>
              <a:ext uri="{FF2B5EF4-FFF2-40B4-BE49-F238E27FC236}">
                <a16:creationId xmlns:a16="http://schemas.microsoft.com/office/drawing/2014/main" id="{D56C6F00-42CC-4A91-AFAA-C3E657A4B471}"/>
              </a:ext>
            </a:extLst>
          </p:cNvPr>
          <p:cNvSpPr txBox="1"/>
          <p:nvPr/>
        </p:nvSpPr>
        <p:spPr>
          <a:xfrm>
            <a:off x="382148" y="2230990"/>
            <a:ext cx="493004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7" name="object 9">
            <a:extLst>
              <a:ext uri="{FF2B5EF4-FFF2-40B4-BE49-F238E27FC236}">
                <a16:creationId xmlns:a16="http://schemas.microsoft.com/office/drawing/2014/main" id="{07199658-28CE-43FC-A57F-E452A1EFCCC3}"/>
              </a:ext>
            </a:extLst>
          </p:cNvPr>
          <p:cNvSpPr txBox="1"/>
          <p:nvPr/>
        </p:nvSpPr>
        <p:spPr>
          <a:xfrm>
            <a:off x="381964" y="2819199"/>
            <a:ext cx="519529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8" name="object 10">
            <a:extLst>
              <a:ext uri="{FF2B5EF4-FFF2-40B4-BE49-F238E27FC236}">
                <a16:creationId xmlns:a16="http://schemas.microsoft.com/office/drawing/2014/main" id="{4255F05A-EC97-4B46-A59B-9F911A328327}"/>
              </a:ext>
            </a:extLst>
          </p:cNvPr>
          <p:cNvSpPr txBox="1"/>
          <p:nvPr/>
        </p:nvSpPr>
        <p:spPr>
          <a:xfrm>
            <a:off x="380341" y="3321220"/>
            <a:ext cx="532441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9" name="object 11">
            <a:extLst>
              <a:ext uri="{FF2B5EF4-FFF2-40B4-BE49-F238E27FC236}">
                <a16:creationId xmlns:a16="http://schemas.microsoft.com/office/drawing/2014/main" id="{F8E523E1-4F1A-4322-AFC9-F263DCF40CD7}"/>
              </a:ext>
            </a:extLst>
          </p:cNvPr>
          <p:cNvSpPr txBox="1"/>
          <p:nvPr/>
        </p:nvSpPr>
        <p:spPr>
          <a:xfrm>
            <a:off x="381678" y="3812755"/>
            <a:ext cx="557445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D17017FC-CE95-41AD-82CF-600FED8D1C12}"/>
              </a:ext>
            </a:extLst>
          </p:cNvPr>
          <p:cNvSpPr txBox="1"/>
          <p:nvPr/>
        </p:nvSpPr>
        <p:spPr>
          <a:xfrm>
            <a:off x="383441" y="4308980"/>
            <a:ext cx="510526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1" name="object 13">
            <a:extLst>
              <a:ext uri="{FF2B5EF4-FFF2-40B4-BE49-F238E27FC236}">
                <a16:creationId xmlns:a16="http://schemas.microsoft.com/office/drawing/2014/main" id="{55D8DDD2-607B-4C05-BA7D-C9B79C0A468C}"/>
              </a:ext>
            </a:extLst>
          </p:cNvPr>
          <p:cNvSpPr txBox="1"/>
          <p:nvPr/>
        </p:nvSpPr>
        <p:spPr>
          <a:xfrm>
            <a:off x="383441" y="4816198"/>
            <a:ext cx="510526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2" name="object 14">
            <a:extLst>
              <a:ext uri="{FF2B5EF4-FFF2-40B4-BE49-F238E27FC236}">
                <a16:creationId xmlns:a16="http://schemas.microsoft.com/office/drawing/2014/main" id="{2E265868-600A-4D89-AF7D-35432A4157D8}"/>
              </a:ext>
            </a:extLst>
          </p:cNvPr>
          <p:cNvSpPr txBox="1"/>
          <p:nvPr/>
        </p:nvSpPr>
        <p:spPr>
          <a:xfrm>
            <a:off x="381571" y="5328153"/>
            <a:ext cx="497344" cy="149088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900" spc="4" dirty="0">
                <a:solidFill>
                  <a:srgbClr val="231F20"/>
                </a:solidFill>
                <a:latin typeface="Calibri"/>
                <a:cs typeface="Calibri"/>
              </a:rPr>
              <a:t>Pocket</a:t>
            </a:r>
            <a:r>
              <a:rPr sz="900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113" name="object 16">
            <a:extLst>
              <a:ext uri="{FF2B5EF4-FFF2-40B4-BE49-F238E27FC236}">
                <a16:creationId xmlns:a16="http://schemas.microsoft.com/office/drawing/2014/main" id="{CDB552DB-1CC5-4406-9DA6-B609A109FA10}"/>
              </a:ext>
            </a:extLst>
          </p:cNvPr>
          <p:cNvGrpSpPr/>
          <p:nvPr/>
        </p:nvGrpSpPr>
        <p:grpSpPr>
          <a:xfrm>
            <a:off x="1003207" y="1977004"/>
            <a:ext cx="5390891" cy="3709507"/>
            <a:chOff x="1097533" y="2366517"/>
            <a:chExt cx="6528968" cy="4492625"/>
          </a:xfrm>
        </p:grpSpPr>
        <p:sp>
          <p:nvSpPr>
            <p:cNvPr id="114" name="object 18">
              <a:extLst>
                <a:ext uri="{FF2B5EF4-FFF2-40B4-BE49-F238E27FC236}">
                  <a16:creationId xmlns:a16="http://schemas.microsoft.com/office/drawing/2014/main" id="{B5094087-E4E6-4E14-9DE5-0B8242010FDF}"/>
                </a:ext>
              </a:extLst>
            </p:cNvPr>
            <p:cNvSpPr/>
            <p:nvPr/>
          </p:nvSpPr>
          <p:spPr>
            <a:xfrm>
              <a:off x="4363872" y="2366517"/>
              <a:ext cx="3262629" cy="4492625"/>
            </a:xfrm>
            <a:custGeom>
              <a:avLst/>
              <a:gdLst/>
              <a:ahLst/>
              <a:cxnLst/>
              <a:rect l="l" t="t" r="r" b="b"/>
              <a:pathLst>
                <a:path w="3262629" h="4492625">
                  <a:moveTo>
                    <a:pt x="1626717" y="4492244"/>
                  </a:moveTo>
                  <a:lnTo>
                    <a:pt x="3262134" y="4492244"/>
                  </a:lnTo>
                  <a:lnTo>
                    <a:pt x="3262134" y="0"/>
                  </a:lnTo>
                  <a:lnTo>
                    <a:pt x="1626717" y="0"/>
                  </a:lnTo>
                  <a:lnTo>
                    <a:pt x="1626717" y="4492244"/>
                  </a:lnTo>
                  <a:close/>
                </a:path>
                <a:path w="3262629" h="4492625">
                  <a:moveTo>
                    <a:pt x="0" y="4492244"/>
                  </a:moveTo>
                  <a:lnTo>
                    <a:pt x="1635455" y="4492244"/>
                  </a:lnTo>
                  <a:lnTo>
                    <a:pt x="1635455" y="0"/>
                  </a:lnTo>
                  <a:lnTo>
                    <a:pt x="0" y="0"/>
                  </a:lnTo>
                  <a:lnTo>
                    <a:pt x="0" y="449224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6"/>
            </a:p>
          </p:txBody>
        </p:sp>
        <p:sp>
          <p:nvSpPr>
            <p:cNvPr id="115" name="object 20">
              <a:extLst>
                <a:ext uri="{FF2B5EF4-FFF2-40B4-BE49-F238E27FC236}">
                  <a16:creationId xmlns:a16="http://schemas.microsoft.com/office/drawing/2014/main" id="{DBB6005E-0F9C-4042-AB04-059F830D4901}"/>
                </a:ext>
              </a:extLst>
            </p:cNvPr>
            <p:cNvSpPr/>
            <p:nvPr/>
          </p:nvSpPr>
          <p:spPr>
            <a:xfrm>
              <a:off x="1097533" y="2366517"/>
              <a:ext cx="1635760" cy="4492625"/>
            </a:xfrm>
            <a:custGeom>
              <a:avLst/>
              <a:gdLst/>
              <a:ahLst/>
              <a:cxnLst/>
              <a:rect l="l" t="t" r="r" b="b"/>
              <a:pathLst>
                <a:path w="1635760" h="4492625">
                  <a:moveTo>
                    <a:pt x="0" y="4492244"/>
                  </a:moveTo>
                  <a:lnTo>
                    <a:pt x="1635455" y="4492244"/>
                  </a:lnTo>
                  <a:lnTo>
                    <a:pt x="1635455" y="0"/>
                  </a:lnTo>
                  <a:lnTo>
                    <a:pt x="0" y="0"/>
                  </a:lnTo>
                  <a:lnTo>
                    <a:pt x="0" y="449224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6"/>
            </a:p>
          </p:txBody>
        </p:sp>
        <p:sp>
          <p:nvSpPr>
            <p:cNvPr id="116" name="object 22">
              <a:extLst>
                <a:ext uri="{FF2B5EF4-FFF2-40B4-BE49-F238E27FC236}">
                  <a16:creationId xmlns:a16="http://schemas.microsoft.com/office/drawing/2014/main" id="{68F145D5-49B5-47A4-B9BC-D90FA4BEB2F9}"/>
                </a:ext>
              </a:extLst>
            </p:cNvPr>
            <p:cNvSpPr/>
            <p:nvPr/>
          </p:nvSpPr>
          <p:spPr>
            <a:xfrm>
              <a:off x="2735326" y="2366517"/>
              <a:ext cx="1635760" cy="4492625"/>
            </a:xfrm>
            <a:custGeom>
              <a:avLst/>
              <a:gdLst/>
              <a:ahLst/>
              <a:cxnLst/>
              <a:rect l="l" t="t" r="r" b="b"/>
              <a:pathLst>
                <a:path w="1635760" h="4492625">
                  <a:moveTo>
                    <a:pt x="0" y="4492244"/>
                  </a:moveTo>
                  <a:lnTo>
                    <a:pt x="1635455" y="4492244"/>
                  </a:lnTo>
                  <a:lnTo>
                    <a:pt x="1635455" y="0"/>
                  </a:lnTo>
                  <a:lnTo>
                    <a:pt x="0" y="0"/>
                  </a:lnTo>
                  <a:lnTo>
                    <a:pt x="0" y="449224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6"/>
            </a:p>
          </p:txBody>
        </p:sp>
      </p:grpSp>
      <p:sp>
        <p:nvSpPr>
          <p:cNvPr id="119" name="object 26">
            <a:extLst>
              <a:ext uri="{FF2B5EF4-FFF2-40B4-BE49-F238E27FC236}">
                <a16:creationId xmlns:a16="http://schemas.microsoft.com/office/drawing/2014/main" id="{B500A88D-08FB-4568-B8F1-A34E35477398}"/>
              </a:ext>
            </a:extLst>
          </p:cNvPr>
          <p:cNvSpPr txBox="1"/>
          <p:nvPr/>
        </p:nvSpPr>
        <p:spPr>
          <a:xfrm>
            <a:off x="967462" y="5919792"/>
            <a:ext cx="5285405" cy="179866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0486">
              <a:spcBef>
                <a:spcPts val="83"/>
              </a:spcBef>
            </a:pPr>
            <a:r>
              <a:rPr sz="1100" spc="-66" dirty="0">
                <a:solidFill>
                  <a:srgbClr val="231F20"/>
                </a:solidFill>
                <a:latin typeface="Calibri"/>
                <a:cs typeface="Calibri"/>
              </a:rPr>
              <a:t>*</a:t>
            </a:r>
            <a:r>
              <a:rPr sz="1100" spc="-1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Does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latin typeface="Calibri"/>
                <a:cs typeface="Calibri"/>
              </a:rPr>
              <a:t>apply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Retail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Stores</a:t>
            </a:r>
            <a:r>
              <a:rPr sz="1100" spc="-1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Group</a:t>
            </a:r>
            <a:r>
              <a:rPr sz="1100" spc="-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4" dirty="0">
                <a:solidFill>
                  <a:srgbClr val="231F20"/>
                </a:solidFill>
                <a:latin typeface="Calibri"/>
                <a:cs typeface="Calibri"/>
              </a:rPr>
              <a:t>accounts.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id="{524F5EC5-751F-461B-A987-04A2D8BCA23B}"/>
              </a:ext>
            </a:extLst>
          </p:cNvPr>
          <p:cNvSpPr txBox="1"/>
          <p:nvPr/>
        </p:nvSpPr>
        <p:spPr>
          <a:xfrm>
            <a:off x="6823193" y="1666245"/>
            <a:ext cx="1894085" cy="2018639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5205">
              <a:spcBef>
                <a:spcPts val="83"/>
              </a:spcBef>
              <a:spcAft>
                <a:spcPts val="495"/>
              </a:spcAft>
            </a:pPr>
            <a:r>
              <a:rPr sz="1100" b="1" spc="-37" dirty="0">
                <a:solidFill>
                  <a:srgbClr val="231F20"/>
                </a:solidFill>
                <a:cs typeface="Trebuchet MS"/>
              </a:rPr>
              <a:t>The </a:t>
            </a:r>
            <a:r>
              <a:rPr sz="1100" b="1" spc="-41" dirty="0">
                <a:solidFill>
                  <a:srgbClr val="231F20"/>
                </a:solidFill>
                <a:cs typeface="Trebuchet MS"/>
              </a:rPr>
              <a:t>“Power</a:t>
            </a:r>
            <a:r>
              <a:rPr lang="en-CA" sz="1100" b="1" spc="-41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231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99" dirty="0">
                <a:solidFill>
                  <a:srgbClr val="231F20"/>
                </a:solidFill>
                <a:cs typeface="Trebuchet MS"/>
              </a:rPr>
              <a:t>L”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sz="1100" spc="8" dirty="0">
                <a:solidFill>
                  <a:srgbClr val="231F20"/>
                </a:solidFill>
                <a:cs typeface="Calibri"/>
              </a:rPr>
              <a:t>Display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-4" dirty="0">
                <a:solidFill>
                  <a:srgbClr val="231F20"/>
                </a:solidFill>
                <a:cs typeface="Calibri"/>
              </a:rPr>
              <a:t>new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tickets</a:t>
            </a:r>
            <a:r>
              <a:rPr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across</a:t>
            </a:r>
            <a:r>
              <a:rPr sz="1100" spc="-2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 front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</a:t>
            </a:r>
            <a:r>
              <a:rPr sz="1100" spc="-132" dirty="0">
                <a:solidFill>
                  <a:srgbClr val="231F20"/>
                </a:solidFill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cs typeface="Calibri"/>
              </a:rPr>
              <a:t>awareness.</a:t>
            </a:r>
            <a:endParaRPr lang="en-CA" sz="1100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spc="25" dirty="0">
                <a:solidFill>
                  <a:srgbClr val="231F20"/>
                </a:solidFill>
                <a:cs typeface="Calibri"/>
              </a:rPr>
              <a:t>high-value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closest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21" dirty="0">
                <a:solidFill>
                  <a:srgbClr val="231F20"/>
                </a:solidFill>
                <a:cs typeface="Calibri"/>
              </a:rPr>
              <a:t>cash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register.</a:t>
            </a:r>
          </a:p>
          <a:p>
            <a:pPr marL="10486" marR="106437">
              <a:spcBef>
                <a:spcPts val="83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Incorporate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may</a:t>
            </a:r>
            <a:r>
              <a:rPr lang="en-US" sz="1100" spc="-5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have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that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not</a:t>
            </a:r>
            <a:r>
              <a:rPr lang="en-US" sz="1100" spc="-14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 the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Planogram</a:t>
            </a:r>
            <a:r>
              <a:rPr lang="en-US" sz="1100" dirty="0"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according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 price</a:t>
            </a:r>
            <a:r>
              <a:rPr lang="en-US" sz="1100" spc="-10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point.</a:t>
            </a:r>
            <a:endParaRPr lang="en-US" sz="1100" dirty="0">
              <a:cs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1CDC7D-0C37-40E6-A824-4B39E6C7D45E}"/>
              </a:ext>
            </a:extLst>
          </p:cNvPr>
          <p:cNvSpPr/>
          <p:nvPr/>
        </p:nvSpPr>
        <p:spPr>
          <a:xfrm>
            <a:off x="4975300" y="5662330"/>
            <a:ext cx="1444683" cy="5200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86"/>
          </a:p>
        </p:txBody>
      </p:sp>
      <p:sp>
        <p:nvSpPr>
          <p:cNvPr id="175" name="object 36">
            <a:extLst>
              <a:ext uri="{FF2B5EF4-FFF2-40B4-BE49-F238E27FC236}">
                <a16:creationId xmlns:a16="http://schemas.microsoft.com/office/drawing/2014/main" id="{A54C53AD-3A58-48F5-BDC6-EBB9C155CE26}"/>
              </a:ext>
            </a:extLst>
          </p:cNvPr>
          <p:cNvSpPr txBox="1"/>
          <p:nvPr/>
        </p:nvSpPr>
        <p:spPr>
          <a:xfrm>
            <a:off x="6823193" y="3773263"/>
            <a:ext cx="2006139" cy="2460513"/>
          </a:xfrm>
          <a:prstGeom prst="rect">
            <a:avLst/>
          </a:prstGeom>
        </p:spPr>
        <p:txBody>
          <a:bodyPr vert="horz" wrap="square" lIns="0" tIns="37750" rIns="0" bIns="0" rtlCol="0">
            <a:spAutoFit/>
          </a:bodyPr>
          <a:lstStyle/>
          <a:p>
            <a:pPr marR="156247">
              <a:spcBef>
                <a:spcPts val="297"/>
              </a:spcBef>
              <a:spcAft>
                <a:spcPts val="600"/>
              </a:spcAft>
            </a:pPr>
            <a:r>
              <a:rPr sz="1100" b="1" spc="-8" dirty="0">
                <a:solidFill>
                  <a:srgbClr val="231F20"/>
                </a:solidFill>
                <a:cs typeface="Trebuchet MS"/>
              </a:rPr>
              <a:t>Tips </a:t>
            </a:r>
            <a:r>
              <a:rPr sz="1100" b="1" dirty="0">
                <a:solidFill>
                  <a:srgbClr val="231F20"/>
                </a:solidFill>
                <a:cs typeface="Trebuchet MS"/>
              </a:rPr>
              <a:t>for </a:t>
            </a:r>
            <a:r>
              <a:rPr sz="1100" b="1" spc="-8" dirty="0">
                <a:solidFill>
                  <a:srgbClr val="231F20"/>
                </a:solidFill>
                <a:cs typeface="Trebuchet MS"/>
              </a:rPr>
              <a:t>Sales</a:t>
            </a:r>
            <a:r>
              <a:rPr lang="en-CA" sz="1100" b="1" spc="-8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168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25" dirty="0">
                <a:solidFill>
                  <a:srgbClr val="231F20"/>
                </a:solidFill>
                <a:cs typeface="Trebuchet MS"/>
              </a:rPr>
              <a:t>Success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sz="1100" spc="-29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sales, </a:t>
            </a:r>
            <a:r>
              <a:rPr sz="1100" dirty="0">
                <a:solidFill>
                  <a:srgbClr val="231F20"/>
                </a:solidFill>
                <a:cs typeface="Calibri"/>
              </a:rPr>
              <a:t>don’t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put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anything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on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top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of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display case,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especially covering </a:t>
            </a:r>
            <a:r>
              <a:rPr sz="1100" spc="25" dirty="0">
                <a:solidFill>
                  <a:srgbClr val="231F20"/>
                </a:solidFill>
                <a:cs typeface="Calibri"/>
              </a:rPr>
              <a:t>high-value</a:t>
            </a:r>
            <a:r>
              <a:rPr sz="1100" spc="-120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tickets.</a:t>
            </a:r>
            <a:endParaRPr lang="en-CA" sz="1100" spc="8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8" dirty="0">
                <a:solidFill>
                  <a:srgbClr val="231F20"/>
                </a:solidFill>
                <a:cs typeface="Calibri"/>
              </a:rPr>
              <a:t>Always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your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fully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stocked.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Every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time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run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out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of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stock</a:t>
            </a:r>
            <a:r>
              <a:rPr lang="en-US" sz="1100" spc="-7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 lose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potential</a:t>
            </a:r>
            <a:r>
              <a:rPr lang="en-US" sz="1100" spc="-62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sales.</a:t>
            </a: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Use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lock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feature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  display</a:t>
            </a:r>
            <a:r>
              <a:rPr lang="en-US"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door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so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secure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at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all</a:t>
            </a:r>
            <a:r>
              <a:rPr lang="en-US" sz="1100" spc="-12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times.</a:t>
            </a:r>
            <a:endParaRPr sz="1100" dirty="0">
              <a:cs typeface="Calibri"/>
            </a:endParaRPr>
          </a:p>
        </p:txBody>
      </p:sp>
      <p:sp>
        <p:nvSpPr>
          <p:cNvPr id="19" name="object 82">
            <a:extLst>
              <a:ext uri="{FF2B5EF4-FFF2-40B4-BE49-F238E27FC236}">
                <a16:creationId xmlns:a16="http://schemas.microsoft.com/office/drawing/2014/main" id="{624593F1-3A3F-CB38-19BB-777243F1F4A0}"/>
              </a:ext>
            </a:extLst>
          </p:cNvPr>
          <p:cNvSpPr txBox="1"/>
          <p:nvPr/>
        </p:nvSpPr>
        <p:spPr>
          <a:xfrm>
            <a:off x="2553619" y="4106892"/>
            <a:ext cx="2297816" cy="772977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209081" algn="r">
              <a:spcBef>
                <a:spcPts val="83"/>
              </a:spcBef>
            </a:pPr>
            <a:r>
              <a:rPr sz="4335" spc="266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4954" spc="17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4954" spc="178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4954" dirty="0">
              <a:latin typeface="Calibri"/>
              <a:cs typeface="Calibri"/>
            </a:endParaRPr>
          </a:p>
        </p:txBody>
      </p:sp>
      <p:sp>
        <p:nvSpPr>
          <p:cNvPr id="25" name="object 82">
            <a:extLst>
              <a:ext uri="{FF2B5EF4-FFF2-40B4-BE49-F238E27FC236}">
                <a16:creationId xmlns:a16="http://schemas.microsoft.com/office/drawing/2014/main" id="{6518A9C7-7B4A-63C2-627D-7D0B99E48F56}"/>
              </a:ext>
            </a:extLst>
          </p:cNvPr>
          <p:cNvSpPr txBox="1"/>
          <p:nvPr/>
        </p:nvSpPr>
        <p:spPr>
          <a:xfrm>
            <a:off x="3749413" y="4093991"/>
            <a:ext cx="2297816" cy="772977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209081" algn="r">
              <a:spcBef>
                <a:spcPts val="83"/>
              </a:spcBef>
            </a:pPr>
            <a:r>
              <a:rPr sz="4335" spc="266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4954" spc="17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4954" spc="178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4954" dirty="0">
              <a:latin typeface="Calibri"/>
              <a:cs typeface="Calibri"/>
            </a:endParaRPr>
          </a:p>
        </p:txBody>
      </p:sp>
      <p:sp>
        <p:nvSpPr>
          <p:cNvPr id="26" name="object 83">
            <a:extLst>
              <a:ext uri="{FF2B5EF4-FFF2-40B4-BE49-F238E27FC236}">
                <a16:creationId xmlns:a16="http://schemas.microsoft.com/office/drawing/2014/main" id="{E07C97BE-3BB7-BE99-99F8-6D0D377CF19F}"/>
              </a:ext>
            </a:extLst>
          </p:cNvPr>
          <p:cNvSpPr/>
          <p:nvPr/>
        </p:nvSpPr>
        <p:spPr>
          <a:xfrm flipV="1">
            <a:off x="5077030" y="4048272"/>
            <a:ext cx="1290439" cy="45719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7" name="object 83">
            <a:extLst>
              <a:ext uri="{FF2B5EF4-FFF2-40B4-BE49-F238E27FC236}">
                <a16:creationId xmlns:a16="http://schemas.microsoft.com/office/drawing/2014/main" id="{28D26DB3-6D83-DF2C-C81B-73084A6CD473}"/>
              </a:ext>
            </a:extLst>
          </p:cNvPr>
          <p:cNvSpPr/>
          <p:nvPr/>
        </p:nvSpPr>
        <p:spPr>
          <a:xfrm rot="16200000" flipV="1">
            <a:off x="3119123" y="3781714"/>
            <a:ext cx="3768606" cy="115118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9" name="object 83">
            <a:extLst>
              <a:ext uri="{FF2B5EF4-FFF2-40B4-BE49-F238E27FC236}">
                <a16:creationId xmlns:a16="http://schemas.microsoft.com/office/drawing/2014/main" id="{8C7A8A89-E4B8-D9E4-D812-1930A7889F53}"/>
              </a:ext>
            </a:extLst>
          </p:cNvPr>
          <p:cNvSpPr/>
          <p:nvPr/>
        </p:nvSpPr>
        <p:spPr>
          <a:xfrm rot="16200000" flipV="1">
            <a:off x="1594764" y="4418177"/>
            <a:ext cx="1483167" cy="50054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0" name="object 83">
            <a:extLst>
              <a:ext uri="{FF2B5EF4-FFF2-40B4-BE49-F238E27FC236}">
                <a16:creationId xmlns:a16="http://schemas.microsoft.com/office/drawing/2014/main" id="{5D853BBE-FC59-9EA4-DD0E-8B81BEB0C5A1}"/>
              </a:ext>
            </a:extLst>
          </p:cNvPr>
          <p:cNvSpPr/>
          <p:nvPr/>
        </p:nvSpPr>
        <p:spPr>
          <a:xfrm flipV="1">
            <a:off x="984613" y="3623341"/>
            <a:ext cx="4084824" cy="65914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67B9F2-1455-2616-D7C2-D92635045936}"/>
              </a:ext>
            </a:extLst>
          </p:cNvPr>
          <p:cNvGrpSpPr/>
          <p:nvPr/>
        </p:nvGrpSpPr>
        <p:grpSpPr>
          <a:xfrm>
            <a:off x="1030250" y="2013942"/>
            <a:ext cx="5363848" cy="3862116"/>
            <a:chOff x="-15500" y="0"/>
            <a:chExt cx="5364406" cy="386240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BC29F21-F86F-0E82-C122-6FA5BE9D63D9}"/>
                </a:ext>
              </a:extLst>
            </p:cNvPr>
            <p:cNvSpPr/>
            <p:nvPr/>
          </p:nvSpPr>
          <p:spPr>
            <a:xfrm>
              <a:off x="4006446" y="0"/>
              <a:ext cx="1328107" cy="2166579"/>
            </a:xfrm>
            <a:prstGeom prst="rect">
              <a:avLst/>
            </a:prstGeom>
            <a:solidFill>
              <a:srgbClr val="8F89C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$20</a:t>
              </a:r>
              <a:endParaRPr lang="en-CA" sz="1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B1FDD8-2350-92EC-5637-822A72429212}"/>
                </a:ext>
              </a:extLst>
            </p:cNvPr>
            <p:cNvSpPr/>
            <p:nvPr/>
          </p:nvSpPr>
          <p:spPr>
            <a:xfrm>
              <a:off x="4001161" y="2156504"/>
              <a:ext cx="1328107" cy="1029458"/>
            </a:xfrm>
            <a:prstGeom prst="rect">
              <a:avLst/>
            </a:prstGeom>
            <a:solidFill>
              <a:srgbClr val="8F89C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$30 / $50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2B2523-D3F7-F713-2353-EC98DF2E8C91}"/>
                </a:ext>
              </a:extLst>
            </p:cNvPr>
            <p:cNvSpPr/>
            <p:nvPr/>
          </p:nvSpPr>
          <p:spPr>
            <a:xfrm>
              <a:off x="-7750" y="0"/>
              <a:ext cx="4003052" cy="1701144"/>
            </a:xfrm>
            <a:prstGeom prst="rect">
              <a:avLst/>
            </a:prstGeom>
            <a:solidFill>
              <a:srgbClr val="939598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Base Games</a:t>
              </a:r>
              <a:endParaRPr lang="en-CA" sz="1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CA" sz="1050" kern="1200" dirty="0">
                  <a:solidFill>
                    <a:srgbClr val="20262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Gold Rush, Blackjack, Lucky Lines, Set for Life, Bingo, Crossword</a:t>
              </a:r>
              <a:endParaRPr lang="en-CA" sz="1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E95508C-04F8-BC6C-9BEE-E30C096E597E}"/>
                </a:ext>
              </a:extLst>
            </p:cNvPr>
            <p:cNvSpPr/>
            <p:nvPr/>
          </p:nvSpPr>
          <p:spPr>
            <a:xfrm>
              <a:off x="-15500" y="1704410"/>
              <a:ext cx="833082" cy="559316"/>
            </a:xfrm>
            <a:prstGeom prst="rect">
              <a:avLst/>
            </a:prstGeom>
            <a:solidFill>
              <a:srgbClr val="D42633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$1</a:t>
              </a:r>
              <a:endParaRPr lang="en-CA" sz="1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0D97954-C161-F193-9B0D-B26914CB61DD}"/>
                </a:ext>
              </a:extLst>
            </p:cNvPr>
            <p:cNvSpPr/>
            <p:nvPr/>
          </p:nvSpPr>
          <p:spPr>
            <a:xfrm>
              <a:off x="-7750" y="2251644"/>
              <a:ext cx="820769" cy="930955"/>
            </a:xfrm>
            <a:prstGeom prst="rect">
              <a:avLst/>
            </a:prstGeom>
            <a:solidFill>
              <a:srgbClr val="F7941D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$2</a:t>
              </a:r>
              <a:endParaRPr lang="en-CA" sz="10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78A0E6-77A9-AB47-B05B-460A01725F9E}"/>
                </a:ext>
              </a:extLst>
            </p:cNvPr>
            <p:cNvSpPr/>
            <p:nvPr/>
          </p:nvSpPr>
          <p:spPr>
            <a:xfrm>
              <a:off x="819260" y="1701947"/>
              <a:ext cx="494006" cy="148289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24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$3</a:t>
              </a:r>
              <a:endParaRPr lang="en-CA" sz="10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476DB5-0E4F-D299-4419-452926B4BF34}"/>
                </a:ext>
              </a:extLst>
            </p:cNvPr>
            <p:cNvSpPr/>
            <p:nvPr/>
          </p:nvSpPr>
          <p:spPr>
            <a:xfrm>
              <a:off x="1310816" y="1701947"/>
              <a:ext cx="1364017" cy="1482325"/>
            </a:xfrm>
            <a:prstGeom prst="rect">
              <a:avLst/>
            </a:prstGeom>
            <a:solidFill>
              <a:srgbClr val="47B355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$5</a:t>
              </a:r>
              <a:endParaRPr lang="en-CA" sz="10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C937EC9-DFD1-BA3A-F873-709B2E6EE8A2}"/>
                </a:ext>
              </a:extLst>
            </p:cNvPr>
            <p:cNvSpPr/>
            <p:nvPr/>
          </p:nvSpPr>
          <p:spPr>
            <a:xfrm>
              <a:off x="2679774" y="1701947"/>
              <a:ext cx="1314751" cy="1482325"/>
            </a:xfrm>
            <a:prstGeom prst="rect">
              <a:avLst/>
            </a:prstGeom>
            <a:solidFill>
              <a:srgbClr val="8F89C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CA" sz="36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$10</a:t>
              </a:r>
              <a:endParaRPr lang="en-CA" sz="1000" kern="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table" descr="A yellow and green rectangle with black letters&#10;&#10;Description automatically generated">
              <a:extLst>
                <a:ext uri="{FF2B5EF4-FFF2-40B4-BE49-F238E27FC236}">
                  <a16:creationId xmlns:a16="http://schemas.microsoft.com/office/drawing/2014/main" id="{87E183C4-1404-4060-C112-6E904EE4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00" y="3114180"/>
              <a:ext cx="5364406" cy="74822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5A3CC79-446C-3A19-6C24-6FF1D217C15E}"/>
              </a:ext>
            </a:extLst>
          </p:cNvPr>
          <p:cNvSpPr/>
          <p:nvPr/>
        </p:nvSpPr>
        <p:spPr>
          <a:xfrm>
            <a:off x="978676" y="5695663"/>
            <a:ext cx="5443190" cy="221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Display Case Strip</a:t>
            </a:r>
          </a:p>
        </p:txBody>
      </p:sp>
    </p:spTree>
    <p:extLst>
      <p:ext uri="{BB962C8B-B14F-4D97-AF65-F5344CB8AC3E}">
        <p14:creationId xmlns:p14="http://schemas.microsoft.com/office/powerpoint/2010/main" val="158204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LC">
      <a:dk1>
        <a:srgbClr val="414B56"/>
      </a:dk1>
      <a:lt1>
        <a:srgbClr val="FFFFFF"/>
      </a:lt1>
      <a:dk2>
        <a:srgbClr val="E86A10"/>
      </a:dk2>
      <a:lt2>
        <a:srgbClr val="B31B34"/>
      </a:lt2>
      <a:accent1>
        <a:srgbClr val="76B900"/>
      </a:accent1>
      <a:accent2>
        <a:srgbClr val="8B0E04"/>
      </a:accent2>
      <a:accent3>
        <a:srgbClr val="FBB040"/>
      </a:accent3>
      <a:accent4>
        <a:srgbClr val="439539"/>
      </a:accent4>
      <a:accent5>
        <a:srgbClr val="E2EDC3"/>
      </a:accent5>
      <a:accent6>
        <a:srgbClr val="949CA1"/>
      </a:accent6>
      <a:hlink>
        <a:srgbClr val="CFD4D8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 - Template_2019" id="{517A37C5-11A8-4FA3-B2B3-E3A3824B0FA4}" vid="{5BEB2156-B9CA-418E-9F33-F88183416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F107820C4443B41E09A26E5B447C" ma:contentTypeVersion="15" ma:contentTypeDescription="Create a new document." ma:contentTypeScope="" ma:versionID="1339d5c7ce71fd42e8127bdc9d7c23b2">
  <xsd:schema xmlns:xsd="http://www.w3.org/2001/XMLSchema" xmlns:xs="http://www.w3.org/2001/XMLSchema" xmlns:p="http://schemas.microsoft.com/office/2006/metadata/properties" xmlns:ns2="6b6c309b-7ecb-4e8a-bdc9-d7bb9b259b9e" xmlns:ns3="b44ce614-bae0-4298-afbc-aea2b9442db3" targetNamespace="http://schemas.microsoft.com/office/2006/metadata/properties" ma:root="true" ma:fieldsID="3051cb9863d31ebe9231f4973cf1da53" ns2:_="" ns3:_="">
    <xsd:import namespace="6b6c309b-7ecb-4e8a-bdc9-d7bb9b259b9e"/>
    <xsd:import namespace="b44ce614-bae0-4298-afbc-aea2b9442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c309b-7ecb-4e8a-bdc9-d7bb9b259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2d6912-e7df-43b2-9025-9976f7a40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e614-bae0-4298-afbc-aea2b9442d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39333d-8eb0-430b-8f6a-62f36a9d9a60}" ma:internalName="TaxCatchAll" ma:showField="CatchAllData" ma:web="b44ce614-bae0-4298-afbc-aea2b9442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6c309b-7ecb-4e8a-bdc9-d7bb9b259b9e">
      <Terms xmlns="http://schemas.microsoft.com/office/infopath/2007/PartnerControls"/>
    </lcf76f155ced4ddcb4097134ff3c332f>
    <Preview xmlns="6b6c309b-7ecb-4e8a-bdc9-d7bb9b259b9e" xsi:nil="true"/>
    <TaxCatchAll xmlns="b44ce614-bae0-4298-afbc-aea2b9442db3" xsi:nil="true"/>
  </documentManagement>
</p:properties>
</file>

<file path=customXml/itemProps1.xml><?xml version="1.0" encoding="utf-8"?>
<ds:datastoreItem xmlns:ds="http://schemas.openxmlformats.org/officeDocument/2006/customXml" ds:itemID="{B0E03EB4-34EF-4F5C-A53E-EFD7B927B163}"/>
</file>

<file path=customXml/itemProps2.xml><?xml version="1.0" encoding="utf-8"?>
<ds:datastoreItem xmlns:ds="http://schemas.openxmlformats.org/officeDocument/2006/customXml" ds:itemID="{290754BB-93AB-4125-9301-0F9F23DEC831}"/>
</file>

<file path=customXml/itemProps3.xml><?xml version="1.0" encoding="utf-8"?>
<ds:datastoreItem xmlns:ds="http://schemas.openxmlformats.org/officeDocument/2006/customXml" ds:itemID="{1C8CA511-37CD-4F22-BB83-96A96FED07A7}"/>
</file>

<file path=docProps/app.xml><?xml version="1.0" encoding="utf-8"?>
<Properties xmlns="http://schemas.openxmlformats.org/officeDocument/2006/extended-properties" xmlns:vt="http://schemas.openxmlformats.org/officeDocument/2006/docPropsVTypes">
  <Template>6 RIS - Template_2019</Template>
  <TotalTime>8356</TotalTime>
  <Words>359</Words>
  <Application>Microsoft Office PowerPoint</Application>
  <PresentationFormat>On-screen Show (4:3)</PresentationFormat>
  <Paragraphs>61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Trebuchet MS</vt:lpstr>
      <vt:lpstr>Office Theme</vt:lpstr>
      <vt:lpstr>SCRATCH &amp; WIN DISPLAY CASE PLANOGRAM 4-part case, cash register on RIGHT side - Strategic Layout </vt:lpstr>
      <vt:lpstr>SCRATCH &amp; WIN DISPLAY CASE PLANOGRAM 4-part case, cash register on RIGHT side - Strategic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S&amp;W Planogram</dc:title>
  <dc:creator>Carmella Politano</dc:creator>
  <cp:lastModifiedBy>Mei Gottfried</cp:lastModifiedBy>
  <cp:revision>142</cp:revision>
  <cp:lastPrinted>2024-06-17T17:04:06Z</cp:lastPrinted>
  <dcterms:created xsi:type="dcterms:W3CDTF">2022-05-05T20:35:58Z</dcterms:created>
  <dcterms:modified xsi:type="dcterms:W3CDTF">2025-07-11T22:50:06Z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0x0101000601F107820C4443B41E09A26E5B447C</vt:lpwstr>
  </property>
</Properties>
</file>