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dys Primeau" initials="GP" lastIdx="4" clrIdx="0">
    <p:extLst>
      <p:ext uri="{19B8F6BF-5375-455C-9EA6-DF929625EA0E}">
        <p15:presenceInfo xmlns:p15="http://schemas.microsoft.com/office/powerpoint/2012/main" userId="S::GPrimeau@bclc.com::aff52d6c-2484-46e3-bd67-2b6b86991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BE6"/>
    <a:srgbClr val="0000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12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BD4F-3FC7-4534-A304-4847CAA52F4F}" type="datetimeFigureOut">
              <a:rPr lang="en-CA" smtClean="0"/>
              <a:t>2025-07-15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0BD7-46B1-4BCD-A962-38EC31B92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953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613181" y="1825625"/>
            <a:ext cx="3120916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41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08833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13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25109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6886" y="1825625"/>
            <a:ext cx="3825109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4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293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353130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187967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52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39080" y="1912336"/>
            <a:ext cx="47953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12336"/>
            <a:ext cx="3120916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59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6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25409"/>
          <a:stretch/>
        </p:blipFill>
        <p:spPr>
          <a:xfrm>
            <a:off x="0" y="0"/>
            <a:ext cx="9144000" cy="1481959"/>
          </a:xfrm>
          <a:prstGeom prst="rect">
            <a:avLst/>
          </a:prstGeom>
        </p:spPr>
      </p:pic>
      <p:pic>
        <p:nvPicPr>
          <p:cNvPr id="7" name="Picture 6" descr="\\svk16a\DigitalMarketingCOM\4 - LOTTO BRAND\1. LOGOS 2019\Lotto\1. Logo\Reversed\png\BCLC_Lotto!_logo_reversed_RGB.pn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0" y="294317"/>
            <a:ext cx="859607" cy="88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385798" y="6423353"/>
            <a:ext cx="550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The Retailer Information Sheet is also available on bclcretailerhub.com. 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 your BCLC Territory Manager or Lottery Support Hotline at 1-800-667-1649.</a:t>
            </a: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0" y="6423353"/>
            <a:ext cx="609600" cy="258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7500" y="0"/>
            <a:ext cx="1828959" cy="35359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707500" y="69077"/>
            <a:ext cx="1828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85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21" Type="http://schemas.openxmlformats.org/officeDocument/2006/relationships/image" Target="../media/image24.jpeg"/><Relationship Id="rId34" Type="http://schemas.openxmlformats.org/officeDocument/2006/relationships/image" Target="../media/image37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pn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jpeg"/><Relationship Id="rId8" Type="http://schemas.openxmlformats.org/officeDocument/2006/relationships/image" Target="../media/image11.jpe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A card with a pink ice cream truck&#10;&#10;Description automatically generated">
            <a:extLst>
              <a:ext uri="{FF2B5EF4-FFF2-40B4-BE49-F238E27FC236}">
                <a16:creationId xmlns:a16="http://schemas.microsoft.com/office/drawing/2014/main" id="{35814B9A-E87B-2288-280B-0C1E7738A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4" y="2169402"/>
            <a:ext cx="834573" cy="1174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London Drugs| September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33840C7-92E2-A378-3C10-525CA429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72" y="457198"/>
            <a:ext cx="1242483" cy="51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0A526-BBA4-9F96-4D00-1ACCA0755BE4}"/>
              </a:ext>
            </a:extLst>
          </p:cNvPr>
          <p:cNvGrpSpPr/>
          <p:nvPr/>
        </p:nvGrpSpPr>
        <p:grpSpPr>
          <a:xfrm>
            <a:off x="643764" y="1594853"/>
            <a:ext cx="3994150" cy="4373316"/>
            <a:chOff x="425450" y="1156442"/>
            <a:chExt cx="3994150" cy="4373316"/>
          </a:xfrm>
        </p:grpSpPr>
        <p:pic>
          <p:nvPicPr>
            <p:cNvPr id="12" name="Picture 2" descr="C:\Users\tmcleod\Desktop\Picture1.png">
              <a:extLst>
                <a:ext uri="{FF2B5EF4-FFF2-40B4-BE49-F238E27FC236}">
                  <a16:creationId xmlns:a16="http://schemas.microsoft.com/office/drawing/2014/main" id="{04F8551B-2C72-51A3-4910-D380D73FB9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7"/>
            <a:stretch/>
          </p:blipFill>
          <p:spPr bwMode="auto">
            <a:xfrm>
              <a:off x="425450" y="2953459"/>
              <a:ext cx="3994150" cy="2576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tmcleod\Desktop\Picture1.png">
              <a:extLst>
                <a:ext uri="{FF2B5EF4-FFF2-40B4-BE49-F238E27FC236}">
                  <a16:creationId xmlns:a16="http://schemas.microsoft.com/office/drawing/2014/main" id="{F910AE8E-AD0B-F5EC-86AA-0CA19D9065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87" b="11948"/>
            <a:stretch/>
          </p:blipFill>
          <p:spPr bwMode="auto">
            <a:xfrm>
              <a:off x="425450" y="1156442"/>
              <a:ext cx="3994150" cy="238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911DC08E-5E38-60C2-7064-C391590B6A4F}"/>
              </a:ext>
            </a:extLst>
          </p:cNvPr>
          <p:cNvSpPr/>
          <p:nvPr/>
        </p:nvSpPr>
        <p:spPr>
          <a:xfrm rot="5400000">
            <a:off x="2623461" y="3641471"/>
            <a:ext cx="4354267" cy="29912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1400" b="1" dirty="0">
                <a:solidFill>
                  <a:schemeClr val="tx1"/>
                </a:solidFill>
                <a:latin typeface="Foco" panose="020B0504050202020203" pitchFamily="34" charset="0"/>
              </a:rPr>
              <a:t>Cash Register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4B3E2-35B5-FDA3-E5CB-6A85CD942816}"/>
              </a:ext>
            </a:extLst>
          </p:cNvPr>
          <p:cNvSpPr/>
          <p:nvPr/>
        </p:nvSpPr>
        <p:spPr>
          <a:xfrm>
            <a:off x="5713920" y="26628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018F0-D815-B30B-CB10-FC441F9D6D6F}"/>
              </a:ext>
            </a:extLst>
          </p:cNvPr>
          <p:cNvSpPr/>
          <p:nvPr/>
        </p:nvSpPr>
        <p:spPr>
          <a:xfrm>
            <a:off x="5696196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024CB6-2B4D-08AA-C6E5-FCD096244FE4}"/>
              </a:ext>
            </a:extLst>
          </p:cNvPr>
          <p:cNvSpPr/>
          <p:nvPr/>
        </p:nvSpPr>
        <p:spPr>
          <a:xfrm>
            <a:off x="5866320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DEB9BF-E6E2-40B4-92A6-F43F9DEB5198}"/>
              </a:ext>
            </a:extLst>
          </p:cNvPr>
          <p:cNvSpPr/>
          <p:nvPr/>
        </p:nvSpPr>
        <p:spPr>
          <a:xfrm>
            <a:off x="6018720" y="29676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515D1D-2322-2095-C79C-91CC39DB0D46}"/>
              </a:ext>
            </a:extLst>
          </p:cNvPr>
          <p:cNvSpPr txBox="1"/>
          <p:nvPr/>
        </p:nvSpPr>
        <p:spPr>
          <a:xfrm>
            <a:off x="5523420" y="3791035"/>
            <a:ext cx="281776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05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B40083-7341-2F9E-D740-E35ABF486109}"/>
              </a:ext>
            </a:extLst>
          </p:cNvPr>
          <p:cNvGrpSpPr/>
          <p:nvPr/>
        </p:nvGrpSpPr>
        <p:grpSpPr>
          <a:xfrm>
            <a:off x="5619110" y="2015835"/>
            <a:ext cx="2346324" cy="1411933"/>
            <a:chOff x="5218224" y="5433528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42" name="Rounded Rectangle 28">
              <a:extLst>
                <a:ext uri="{FF2B5EF4-FFF2-40B4-BE49-F238E27FC236}">
                  <a16:creationId xmlns:a16="http://schemas.microsoft.com/office/drawing/2014/main" id="{66D1E46D-E532-B1A6-FC1D-C224A005BD4F}"/>
                </a:ext>
              </a:extLst>
            </p:cNvPr>
            <p:cNvSpPr/>
            <p:nvPr/>
          </p:nvSpPr>
          <p:spPr>
            <a:xfrm>
              <a:off x="5218224" y="5433528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Foco" panose="020B0504050202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1EEEE-915A-CA43-249C-C8B9FBCB740E}"/>
                </a:ext>
              </a:extLst>
            </p:cNvPr>
            <p:cNvSpPr/>
            <p:nvPr/>
          </p:nvSpPr>
          <p:spPr>
            <a:xfrm>
              <a:off x="5332034" y="5573235"/>
              <a:ext cx="3464261" cy="272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CRITICAL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82B52E3-8149-443F-A308-931A3DC28F47}"/>
              </a:ext>
            </a:extLst>
          </p:cNvPr>
          <p:cNvSpPr/>
          <p:nvPr/>
        </p:nvSpPr>
        <p:spPr>
          <a:xfrm>
            <a:off x="5712752" y="2660870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90D27F-D6BB-A3C1-B0FF-97B9006A88D9}"/>
              </a:ext>
            </a:extLst>
          </p:cNvPr>
          <p:cNvGrpSpPr/>
          <p:nvPr/>
        </p:nvGrpSpPr>
        <p:grpSpPr>
          <a:xfrm>
            <a:off x="761848" y="1757819"/>
            <a:ext cx="3742617" cy="1464000"/>
            <a:chOff x="770292" y="1766308"/>
            <a:chExt cx="3742617" cy="1464000"/>
          </a:xfrm>
        </p:grpSpPr>
        <p:pic>
          <p:nvPicPr>
            <p:cNvPr id="3" name="Picture 2" descr="A poster with a picture of gold nuggets&#10;&#10;AI-generated content may be incorrect.">
              <a:extLst>
                <a:ext uri="{FF2B5EF4-FFF2-40B4-BE49-F238E27FC236}">
                  <a16:creationId xmlns:a16="http://schemas.microsoft.com/office/drawing/2014/main" id="{74CF0442-2D9D-29A1-D042-5F05EF340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92" y="1766308"/>
              <a:ext cx="485954" cy="1051101"/>
            </a:xfrm>
            <a:prstGeom prst="rect">
              <a:avLst/>
            </a:prstGeom>
          </p:spPr>
        </p:pic>
        <p:pic>
          <p:nvPicPr>
            <p:cNvPr id="27" name="Picture 26" descr="A close-up of a card game&#10;&#10;AI-generated content may be incorrect.">
              <a:extLst>
                <a:ext uri="{FF2B5EF4-FFF2-40B4-BE49-F238E27FC236}">
                  <a16:creationId xmlns:a16="http://schemas.microsoft.com/office/drawing/2014/main" id="{EF96F3FB-D16B-EFEF-3370-DD99F262C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700" y="1767798"/>
              <a:ext cx="743109" cy="135824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001E1E3-881C-0FC5-C26A-B2F83EE31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064" y="1769902"/>
              <a:ext cx="718899" cy="1460406"/>
            </a:xfrm>
            <a:prstGeom prst="rect">
              <a:avLst/>
            </a:prstGeom>
          </p:spPr>
        </p:pic>
        <p:pic>
          <p:nvPicPr>
            <p:cNvPr id="25" name="Picture 24" descr="A poster for a casino&#10;&#10;AI-generated content may be incorrect.">
              <a:extLst>
                <a:ext uri="{FF2B5EF4-FFF2-40B4-BE49-F238E27FC236}">
                  <a16:creationId xmlns:a16="http://schemas.microsoft.com/office/drawing/2014/main" id="{4E8B2F8E-F156-B853-3FCF-D14FF933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950" y="1770628"/>
              <a:ext cx="737459" cy="1252487"/>
            </a:xfrm>
            <a:prstGeom prst="rect">
              <a:avLst/>
            </a:prstGeom>
          </p:spPr>
        </p:pic>
        <p:pic>
          <p:nvPicPr>
            <p:cNvPr id="51" name="Picture 50" descr="A poster for a crossword puzzle game&#10;&#10;Description automatically generated">
              <a:extLst>
                <a:ext uri="{FF2B5EF4-FFF2-40B4-BE49-F238E27FC236}">
                  <a16:creationId xmlns:a16="http://schemas.microsoft.com/office/drawing/2014/main" id="{14229947-94F6-D414-A635-C35314664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844" y="1767798"/>
              <a:ext cx="756301" cy="12322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7612C5-EE1B-D8AA-452A-3FD357CC4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86456" y="1775642"/>
              <a:ext cx="847896" cy="9367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2B101F-5509-6C7F-6991-5FCB4E741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3583097" y="1773289"/>
              <a:ext cx="929812" cy="12600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EA4648-D067-C6B4-C0AF-15EF106A1507}"/>
              </a:ext>
            </a:extLst>
          </p:cNvPr>
          <p:cNvGrpSpPr/>
          <p:nvPr/>
        </p:nvGrpSpPr>
        <p:grpSpPr>
          <a:xfrm>
            <a:off x="750980" y="2024470"/>
            <a:ext cx="2950425" cy="1248192"/>
            <a:chOff x="773149" y="2256797"/>
            <a:chExt cx="2950425" cy="1248192"/>
          </a:xfrm>
        </p:grpSpPr>
        <p:pic>
          <p:nvPicPr>
            <p:cNvPr id="99" name="Picture 98" descr="A poster of a game&#10;&#10;AI-generated content may be incorrect.">
              <a:extLst>
                <a:ext uri="{FF2B5EF4-FFF2-40B4-BE49-F238E27FC236}">
                  <a16:creationId xmlns:a16="http://schemas.microsoft.com/office/drawing/2014/main" id="{B897FE75-3F6C-70C0-4472-9ADD9015F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588" y="2317139"/>
              <a:ext cx="857986" cy="899985"/>
            </a:xfrm>
            <a:prstGeom prst="rect">
              <a:avLst/>
            </a:prstGeom>
          </p:spPr>
        </p:pic>
        <p:pic>
          <p:nvPicPr>
            <p:cNvPr id="16" name="Picture 15" descr="A poster of a game&#10;&#10;AI-generated content may be incorrect.">
              <a:extLst>
                <a:ext uri="{FF2B5EF4-FFF2-40B4-BE49-F238E27FC236}">
                  <a16:creationId xmlns:a16="http://schemas.microsoft.com/office/drawing/2014/main" id="{78753476-AA8C-CE66-BC22-4B54B921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49" y="2345096"/>
              <a:ext cx="833018" cy="1041272"/>
            </a:xfrm>
            <a:prstGeom prst="rect">
              <a:avLst/>
            </a:prstGeom>
          </p:spPr>
        </p:pic>
        <p:pic>
          <p:nvPicPr>
            <p:cNvPr id="32" name="Picture 31" descr="A poster for a lottery game&#10;&#10;AI-generated content may be incorrect.">
              <a:extLst>
                <a:ext uri="{FF2B5EF4-FFF2-40B4-BE49-F238E27FC236}">
                  <a16:creationId xmlns:a16="http://schemas.microsoft.com/office/drawing/2014/main" id="{C2DA42AB-8550-3B6B-6652-EA0023E9D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602" y="2256797"/>
              <a:ext cx="733342" cy="1168187"/>
            </a:xfrm>
            <a:prstGeom prst="rect">
              <a:avLst/>
            </a:prstGeom>
          </p:spPr>
        </p:pic>
        <p:pic>
          <p:nvPicPr>
            <p:cNvPr id="22" name="Picture 21" descr="A card with flowers and crossword puzzle&#10;&#10;AI-generated content may be incorrect.">
              <a:extLst>
                <a:ext uri="{FF2B5EF4-FFF2-40B4-BE49-F238E27FC236}">
                  <a16:creationId xmlns:a16="http://schemas.microsoft.com/office/drawing/2014/main" id="{D702F17D-0748-3BCA-1F82-884BAF33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037" y="2304959"/>
              <a:ext cx="765373" cy="120003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161518-36B8-82C9-7EF0-9B7042DFA931}"/>
              </a:ext>
            </a:extLst>
          </p:cNvPr>
          <p:cNvGrpSpPr/>
          <p:nvPr/>
        </p:nvGrpSpPr>
        <p:grpSpPr>
          <a:xfrm>
            <a:off x="762533" y="2415398"/>
            <a:ext cx="816330" cy="2128316"/>
            <a:chOff x="803260" y="1871019"/>
            <a:chExt cx="816330" cy="2128316"/>
          </a:xfrm>
        </p:grpSpPr>
        <p:pic>
          <p:nvPicPr>
            <p:cNvPr id="35" name="Picture 34" descr="A bingo card with numbers and symbols&#10;&#10;AI-generated content may be incorrect.">
              <a:extLst>
                <a:ext uri="{FF2B5EF4-FFF2-40B4-BE49-F238E27FC236}">
                  <a16:creationId xmlns:a16="http://schemas.microsoft.com/office/drawing/2014/main" id="{45F3D53C-9068-737E-5512-FE8707786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52" y="1871019"/>
              <a:ext cx="725407" cy="62670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0FB97C7-1EFC-21AB-23F1-ED1276653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260" y="2172194"/>
              <a:ext cx="732916" cy="631746"/>
            </a:xfrm>
            <a:prstGeom prst="rect">
              <a:avLst/>
            </a:prstGeom>
          </p:spPr>
        </p:pic>
        <p:pic>
          <p:nvPicPr>
            <p:cNvPr id="54" name="Picture 53" descr="A board game with symbols&#10;&#10;Description automatically generated">
              <a:extLst>
                <a:ext uri="{FF2B5EF4-FFF2-40B4-BE49-F238E27FC236}">
                  <a16:creationId xmlns:a16="http://schemas.microsoft.com/office/drawing/2014/main" id="{158AAD21-6227-222C-C049-4908D544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12" y="2395758"/>
              <a:ext cx="809678" cy="1337743"/>
            </a:xfrm>
            <a:prstGeom prst="rect">
              <a:avLst/>
            </a:prstGeom>
          </p:spPr>
        </p:pic>
        <p:pic>
          <p:nvPicPr>
            <p:cNvPr id="58" name="Picture 57" descr="A screenshot of a lottery ticket&#10;&#10;AI-generated content may be incorrect.">
              <a:extLst>
                <a:ext uri="{FF2B5EF4-FFF2-40B4-BE49-F238E27FC236}">
                  <a16:creationId xmlns:a16="http://schemas.microsoft.com/office/drawing/2014/main" id="{864227AC-5A57-50E9-87C0-EAE2B0B85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01" y="2707653"/>
              <a:ext cx="701284" cy="898413"/>
            </a:xfrm>
            <a:prstGeom prst="rect">
              <a:avLst/>
            </a:prstGeom>
          </p:spPr>
        </p:pic>
        <p:pic>
          <p:nvPicPr>
            <p:cNvPr id="48" name="Picture 47" descr="A poster for a candy game&#10;&#10;AI-generated content may be incorrect.">
              <a:extLst>
                <a:ext uri="{FF2B5EF4-FFF2-40B4-BE49-F238E27FC236}">
                  <a16:creationId xmlns:a16="http://schemas.microsoft.com/office/drawing/2014/main" id="{408D6EC8-E997-BE0E-C7A9-4413FF63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60" y="3092217"/>
              <a:ext cx="711729" cy="907118"/>
            </a:xfrm>
            <a:prstGeom prst="rect">
              <a:avLst/>
            </a:prstGeom>
          </p:spPr>
        </p:pic>
      </p:grpSp>
      <p:pic>
        <p:nvPicPr>
          <p:cNvPr id="94" name="Picture 93" descr="A person looking at a city&#10;&#10;Description automatically generated">
            <a:extLst>
              <a:ext uri="{FF2B5EF4-FFF2-40B4-BE49-F238E27FC236}">
                <a16:creationId xmlns:a16="http://schemas.microsoft.com/office/drawing/2014/main" id="{13884BBD-75CD-1E49-EBF2-E89D005657A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15" y="2560410"/>
            <a:ext cx="726956" cy="1315645"/>
          </a:xfrm>
          <a:prstGeom prst="rect">
            <a:avLst/>
          </a:prstGeom>
        </p:spPr>
      </p:pic>
      <p:pic>
        <p:nvPicPr>
          <p:cNvPr id="44" name="Picture 43" descr="A poster with a lotto game&#10;&#10;AI-generated content may be incorrect.">
            <a:extLst>
              <a:ext uri="{FF2B5EF4-FFF2-40B4-BE49-F238E27FC236}">
                <a16:creationId xmlns:a16="http://schemas.microsoft.com/office/drawing/2014/main" id="{C735530A-B873-1931-D336-2593F40FCCE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20" y="2413001"/>
            <a:ext cx="764455" cy="139272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11693DBA-DC8E-A989-1E3E-DF09932F3395}"/>
              </a:ext>
            </a:extLst>
          </p:cNvPr>
          <p:cNvGrpSpPr/>
          <p:nvPr/>
        </p:nvGrpSpPr>
        <p:grpSpPr>
          <a:xfrm>
            <a:off x="749560" y="4148603"/>
            <a:ext cx="825503" cy="1571658"/>
            <a:chOff x="1405210" y="4155646"/>
            <a:chExt cx="825503" cy="1571658"/>
          </a:xfrm>
        </p:grpSpPr>
        <p:pic>
          <p:nvPicPr>
            <p:cNvPr id="55" name="Picture 54" descr="A colorful flyer with palm trees and birds&#10;&#10;AI-generated content may be incorrect.">
              <a:extLst>
                <a:ext uri="{FF2B5EF4-FFF2-40B4-BE49-F238E27FC236}">
                  <a16:creationId xmlns:a16="http://schemas.microsoft.com/office/drawing/2014/main" id="{2B9C7DF8-7BE3-C842-330D-931C0238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210" y="4155646"/>
              <a:ext cx="814041" cy="1018611"/>
            </a:xfrm>
            <a:prstGeom prst="rect">
              <a:avLst/>
            </a:prstGeom>
          </p:spPr>
        </p:pic>
        <p:pic>
          <p:nvPicPr>
            <p:cNvPr id="53" name="Picture 52" descr="A poster with a truck and pumpkins&#10;&#10;AI-generated content may be incorrect.">
              <a:extLst>
                <a:ext uri="{FF2B5EF4-FFF2-40B4-BE49-F238E27FC236}">
                  <a16:creationId xmlns:a16="http://schemas.microsoft.com/office/drawing/2014/main" id="{F01513D5-B1AD-7521-E979-93DE26228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446" y="4704471"/>
              <a:ext cx="818267" cy="1022833"/>
            </a:xfrm>
            <a:prstGeom prst="rect">
              <a:avLst/>
            </a:prstGeom>
          </p:spPr>
        </p:pic>
      </p:grpSp>
      <p:pic>
        <p:nvPicPr>
          <p:cNvPr id="77" name="Picture 7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52E1774B-DE2C-E93D-4BBC-52BCE2A127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98462" y="2413001"/>
            <a:ext cx="805105" cy="2188953"/>
          </a:xfrm>
          <a:prstGeom prst="rect">
            <a:avLst/>
          </a:prstGeom>
        </p:spPr>
      </p:pic>
      <p:pic>
        <p:nvPicPr>
          <p:cNvPr id="5" name="Picture 4" descr="A screenshot of a game&#10;&#10;AI-generated content may be incorrect.">
            <a:extLst>
              <a:ext uri="{FF2B5EF4-FFF2-40B4-BE49-F238E27FC236}">
                <a16:creationId xmlns:a16="http://schemas.microsoft.com/office/drawing/2014/main" id="{3908E690-0648-6893-C075-211D9D5946E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32" y="2374966"/>
            <a:ext cx="801352" cy="199756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3BEAEAD0-AB3A-82A0-692B-0BBB41D64302}"/>
              </a:ext>
            </a:extLst>
          </p:cNvPr>
          <p:cNvGrpSpPr/>
          <p:nvPr/>
        </p:nvGrpSpPr>
        <p:grpSpPr>
          <a:xfrm>
            <a:off x="1439068" y="3030438"/>
            <a:ext cx="736998" cy="2710915"/>
            <a:chOff x="1421667" y="3030438"/>
            <a:chExt cx="833896" cy="2710915"/>
          </a:xfrm>
        </p:grpSpPr>
        <p:pic>
          <p:nvPicPr>
            <p:cNvPr id="64" name="Picture 63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1AB84840-C4C5-9F56-4E83-E003A3F58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667" y="3030438"/>
              <a:ext cx="825783" cy="1409409"/>
            </a:xfrm>
            <a:prstGeom prst="rect">
              <a:avLst/>
            </a:prstGeom>
          </p:spPr>
        </p:pic>
        <p:pic>
          <p:nvPicPr>
            <p:cNvPr id="67" name="Picture 66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26C25AD8-BB75-50DF-39FC-8EAA64B05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37" y="3464795"/>
              <a:ext cx="826726" cy="1459062"/>
            </a:xfrm>
            <a:prstGeom prst="rect">
              <a:avLst/>
            </a:prstGeom>
          </p:spPr>
        </p:pic>
        <p:pic>
          <p:nvPicPr>
            <p:cNvPr id="50" name="Picture 49" descr="A poster with colorful text&#10;&#10;AI-generated content may be incorrect.">
              <a:extLst>
                <a:ext uri="{FF2B5EF4-FFF2-40B4-BE49-F238E27FC236}">
                  <a16:creationId xmlns:a16="http://schemas.microsoft.com/office/drawing/2014/main" id="{B1D2F4DB-CFDE-FB7E-4E4F-72E7CC947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729" y="4265640"/>
              <a:ext cx="829572" cy="147571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F7F08DF-CFDB-B28B-D07C-E5CA6D738C0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95165" y="2967244"/>
            <a:ext cx="820363" cy="2088161"/>
          </a:xfrm>
          <a:prstGeom prst="rect">
            <a:avLst/>
          </a:prstGeom>
        </p:spPr>
      </p:pic>
      <p:pic>
        <p:nvPicPr>
          <p:cNvPr id="18" name="Picture 17" descr="A close up of a game&#10;&#10;AI-generated content may be incorrect.">
            <a:extLst>
              <a:ext uri="{FF2B5EF4-FFF2-40B4-BE49-F238E27FC236}">
                <a16:creationId xmlns:a16="http://schemas.microsoft.com/office/drawing/2014/main" id="{B2A22FB5-E184-878C-1F7D-AE3ECB0359A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67" y="3365394"/>
            <a:ext cx="798008" cy="2353274"/>
          </a:xfrm>
          <a:prstGeom prst="rect">
            <a:avLst/>
          </a:prstGeom>
        </p:spPr>
      </p:pic>
      <p:pic>
        <p:nvPicPr>
          <p:cNvPr id="92" name="Picture 91" descr="A screenshot of a casino game&#10;&#10;Description automatically generated">
            <a:extLst>
              <a:ext uri="{FF2B5EF4-FFF2-40B4-BE49-F238E27FC236}">
                <a16:creationId xmlns:a16="http://schemas.microsoft.com/office/drawing/2014/main" id="{929A02E0-CCEC-CB14-6C06-61B64865D317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64" y="2877417"/>
            <a:ext cx="800757" cy="2030600"/>
          </a:xfrm>
          <a:prstGeom prst="rect">
            <a:avLst/>
          </a:prstGeom>
        </p:spPr>
      </p:pic>
      <p:pic>
        <p:nvPicPr>
          <p:cNvPr id="72" name="Picture 71" descr="A screen shot of a game&#10;&#10;AI-generated content may be incorrect.">
            <a:extLst>
              <a:ext uri="{FF2B5EF4-FFF2-40B4-BE49-F238E27FC236}">
                <a16:creationId xmlns:a16="http://schemas.microsoft.com/office/drawing/2014/main" id="{DCE8EFEA-F322-197C-A278-BF9DEA34A2D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69" y="3581964"/>
            <a:ext cx="782817" cy="213566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94D02C1-8701-C31C-DDA7-E7EC45FC485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923877" y="4430305"/>
            <a:ext cx="804980" cy="1292197"/>
          </a:xfrm>
          <a:prstGeom prst="rect">
            <a:avLst/>
          </a:prstGeom>
        </p:spPr>
      </p:pic>
      <p:pic>
        <p:nvPicPr>
          <p:cNvPr id="46" name="Picture 45" descr="A screen shot of a game&#10;&#10;AI-generated content may be incorrect.">
            <a:extLst>
              <a:ext uri="{FF2B5EF4-FFF2-40B4-BE49-F238E27FC236}">
                <a16:creationId xmlns:a16="http://schemas.microsoft.com/office/drawing/2014/main" id="{011E8E6A-7B36-76C0-BFDB-4FB30C33A832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0" y="2884116"/>
            <a:ext cx="757074" cy="1367292"/>
          </a:xfrm>
          <a:prstGeom prst="rect">
            <a:avLst/>
          </a:prstGeom>
        </p:spPr>
      </p:pic>
      <p:pic>
        <p:nvPicPr>
          <p:cNvPr id="34" name="Picture 33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31ECB2BE-CF86-E673-0431-076C6EDC9FA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46" y="3281693"/>
            <a:ext cx="774838" cy="1581558"/>
          </a:xfrm>
          <a:prstGeom prst="rect">
            <a:avLst/>
          </a:prstGeom>
        </p:spPr>
      </p:pic>
      <p:pic>
        <p:nvPicPr>
          <p:cNvPr id="36" name="Picture 35" descr="A screenshot of a game&#10;&#10;AI-generated content may be incorrect.">
            <a:extLst>
              <a:ext uri="{FF2B5EF4-FFF2-40B4-BE49-F238E27FC236}">
                <a16:creationId xmlns:a16="http://schemas.microsoft.com/office/drawing/2014/main" id="{6B8C669A-4A2A-6D52-1DEA-D979BC5B50F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26" y="3686437"/>
            <a:ext cx="777828" cy="1562320"/>
          </a:xfrm>
          <a:prstGeom prst="rect">
            <a:avLst/>
          </a:prstGeom>
        </p:spPr>
      </p:pic>
      <p:pic>
        <p:nvPicPr>
          <p:cNvPr id="39" name="Picture 3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C5E3120-24B9-3C25-920F-56120F1BF5C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86" y="4141449"/>
            <a:ext cx="786345" cy="15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London Drugs| September 20</a:t>
            </a:r>
            <a:r>
              <a:rPr lang="en-US" sz="900" dirty="0">
                <a:solidFill>
                  <a:srgbClr val="003DA5"/>
                </a:solidFill>
                <a:latin typeface="Arial Black" panose="020B0A04020102020204" pitchFamily="34" charset="0"/>
              </a:rPr>
              <a:t>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33840C7-92E2-A378-3C10-525CA429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72" y="457198"/>
            <a:ext cx="1242483" cy="51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0A526-BBA4-9F96-4D00-1ACCA0755BE4}"/>
              </a:ext>
            </a:extLst>
          </p:cNvPr>
          <p:cNvGrpSpPr/>
          <p:nvPr/>
        </p:nvGrpSpPr>
        <p:grpSpPr>
          <a:xfrm>
            <a:off x="643764" y="1594853"/>
            <a:ext cx="3994150" cy="4373316"/>
            <a:chOff x="425450" y="1156442"/>
            <a:chExt cx="3994150" cy="4373316"/>
          </a:xfrm>
        </p:grpSpPr>
        <p:pic>
          <p:nvPicPr>
            <p:cNvPr id="12" name="Picture 2" descr="C:\Users\tmcleod\Desktop\Picture1.png">
              <a:extLst>
                <a:ext uri="{FF2B5EF4-FFF2-40B4-BE49-F238E27FC236}">
                  <a16:creationId xmlns:a16="http://schemas.microsoft.com/office/drawing/2014/main" id="{04F8551B-2C72-51A3-4910-D380D73FB9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7"/>
            <a:stretch/>
          </p:blipFill>
          <p:spPr bwMode="auto">
            <a:xfrm>
              <a:off x="425450" y="2953459"/>
              <a:ext cx="3994150" cy="2576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tmcleod\Desktop\Picture1.png">
              <a:extLst>
                <a:ext uri="{FF2B5EF4-FFF2-40B4-BE49-F238E27FC236}">
                  <a16:creationId xmlns:a16="http://schemas.microsoft.com/office/drawing/2014/main" id="{F910AE8E-AD0B-F5EC-86AA-0CA19D9065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87" b="11948"/>
            <a:stretch/>
          </p:blipFill>
          <p:spPr bwMode="auto">
            <a:xfrm>
              <a:off x="425450" y="1156442"/>
              <a:ext cx="3994150" cy="238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911DC08E-5E38-60C2-7064-C391590B6A4F}"/>
              </a:ext>
            </a:extLst>
          </p:cNvPr>
          <p:cNvSpPr/>
          <p:nvPr/>
        </p:nvSpPr>
        <p:spPr>
          <a:xfrm rot="5400000">
            <a:off x="2623461" y="3641471"/>
            <a:ext cx="4354267" cy="29912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1400" b="1" dirty="0">
                <a:solidFill>
                  <a:schemeClr val="tx1"/>
                </a:solidFill>
                <a:latin typeface="Foco" panose="020B0504050202020203" pitchFamily="34" charset="0"/>
              </a:rPr>
              <a:t>Cash Register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33039D-B397-54F1-AE74-083F311375C4}"/>
              </a:ext>
            </a:extLst>
          </p:cNvPr>
          <p:cNvSpPr txBox="1"/>
          <p:nvPr/>
        </p:nvSpPr>
        <p:spPr>
          <a:xfrm>
            <a:off x="5523420" y="3791035"/>
            <a:ext cx="281776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05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A476CA-E517-2ACE-ABC3-C7971F311B92}"/>
              </a:ext>
            </a:extLst>
          </p:cNvPr>
          <p:cNvGrpSpPr/>
          <p:nvPr/>
        </p:nvGrpSpPr>
        <p:grpSpPr>
          <a:xfrm>
            <a:off x="5619110" y="2015835"/>
            <a:ext cx="2346324" cy="1411933"/>
            <a:chOff x="5218224" y="5433528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36" name="Rounded Rectangle 28">
              <a:extLst>
                <a:ext uri="{FF2B5EF4-FFF2-40B4-BE49-F238E27FC236}">
                  <a16:creationId xmlns:a16="http://schemas.microsoft.com/office/drawing/2014/main" id="{A4ED53AA-F5B6-747C-82F4-E4B455884E7B}"/>
                </a:ext>
              </a:extLst>
            </p:cNvPr>
            <p:cNvSpPr/>
            <p:nvPr/>
          </p:nvSpPr>
          <p:spPr>
            <a:xfrm>
              <a:off x="5218224" y="5433528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Foco" panose="020B0504050202020203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E5E7BA-4721-99D7-5652-D09D2A42774C}"/>
                </a:ext>
              </a:extLst>
            </p:cNvPr>
            <p:cNvSpPr/>
            <p:nvPr/>
          </p:nvSpPr>
          <p:spPr>
            <a:xfrm>
              <a:off x="5332034" y="5573235"/>
              <a:ext cx="3464261" cy="272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CRITICAL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4B3E2-35B5-FDA3-E5CB-6A85CD942816}"/>
              </a:ext>
            </a:extLst>
          </p:cNvPr>
          <p:cNvSpPr/>
          <p:nvPr/>
        </p:nvSpPr>
        <p:spPr>
          <a:xfrm>
            <a:off x="5713920" y="26628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44E613-64CF-C3C3-4DBE-6C3B785FD4F2}"/>
              </a:ext>
            </a:extLst>
          </p:cNvPr>
          <p:cNvSpPr/>
          <p:nvPr/>
        </p:nvSpPr>
        <p:spPr>
          <a:xfrm>
            <a:off x="3666580" y="5403396"/>
            <a:ext cx="830677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$30 National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290A20-54A3-A10B-F4D9-B6023E153061}"/>
              </a:ext>
            </a:extLst>
          </p:cNvPr>
          <p:cNvSpPr/>
          <p:nvPr/>
        </p:nvSpPr>
        <p:spPr>
          <a:xfrm>
            <a:off x="3683411" y="4409443"/>
            <a:ext cx="797013" cy="25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$20 National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3F4FCF-45A8-7D95-0394-0D68A3532C28}"/>
              </a:ext>
            </a:extLst>
          </p:cNvPr>
          <p:cNvSpPr/>
          <p:nvPr/>
        </p:nvSpPr>
        <p:spPr>
          <a:xfrm>
            <a:off x="3682210" y="3682609"/>
            <a:ext cx="797013" cy="25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$10 National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A5AC39-6F6C-4EEB-C4B5-096D3837EC22}"/>
              </a:ext>
            </a:extLst>
          </p:cNvPr>
          <p:cNvCxnSpPr/>
          <p:nvPr/>
        </p:nvCxnSpPr>
        <p:spPr>
          <a:xfrm>
            <a:off x="758757" y="4343030"/>
            <a:ext cx="3813243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2418EB1-D167-3201-994A-4C20A41E0D5B}"/>
              </a:ext>
            </a:extLst>
          </p:cNvPr>
          <p:cNvCxnSpPr/>
          <p:nvPr/>
        </p:nvCxnSpPr>
        <p:spPr>
          <a:xfrm>
            <a:off x="734217" y="2528063"/>
            <a:ext cx="3813243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987EA04-4ACD-4320-30B6-F77069DECD9A}"/>
              </a:ext>
            </a:extLst>
          </p:cNvPr>
          <p:cNvSpPr/>
          <p:nvPr/>
        </p:nvSpPr>
        <p:spPr>
          <a:xfrm>
            <a:off x="3897918" y="2600182"/>
            <a:ext cx="357790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$20</a:t>
            </a:r>
          </a:p>
          <a:p>
            <a:pPr algn="ctr">
              <a:lnSpc>
                <a:spcPct val="125000"/>
              </a:lnSpc>
            </a:pP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6F41B5-E1E7-4BE6-4ED3-3F50A97D45DA}"/>
              </a:ext>
            </a:extLst>
          </p:cNvPr>
          <p:cNvSpPr/>
          <p:nvPr/>
        </p:nvSpPr>
        <p:spPr>
          <a:xfrm>
            <a:off x="3172281" y="5399491"/>
            <a:ext cx="357791" cy="25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B474D6-1003-18FD-EF54-56C186B682A1}"/>
              </a:ext>
            </a:extLst>
          </p:cNvPr>
          <p:cNvSpPr/>
          <p:nvPr/>
        </p:nvSpPr>
        <p:spPr>
          <a:xfrm>
            <a:off x="3294499" y="3303569"/>
            <a:ext cx="481222" cy="25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$5 SFL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892E18-0536-9708-A144-8D1690F19F9F}"/>
              </a:ext>
            </a:extLst>
          </p:cNvPr>
          <p:cNvSpPr/>
          <p:nvPr/>
        </p:nvSpPr>
        <p:spPr>
          <a:xfrm>
            <a:off x="3254109" y="2507879"/>
            <a:ext cx="519694" cy="598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$10 </a:t>
            </a:r>
          </a:p>
          <a:p>
            <a:pPr algn="ctr">
              <a:lnSpc>
                <a:spcPct val="125000"/>
              </a:lnSpc>
            </a:pPr>
            <a:r>
              <a:rPr lang="en-US" sz="900" b="1" dirty="0" err="1">
                <a:latin typeface="Foco" panose="020B0504050202020203" pitchFamily="34" charset="0"/>
                <a:cs typeface="Arial" pitchFamily="34" charset="0"/>
              </a:rPr>
              <a:t>XWord</a:t>
            </a: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F714C58-5D13-38AD-3D08-ABCD3D813816}"/>
              </a:ext>
            </a:extLst>
          </p:cNvPr>
          <p:cNvSpPr/>
          <p:nvPr/>
        </p:nvSpPr>
        <p:spPr>
          <a:xfrm>
            <a:off x="2684106" y="2503659"/>
            <a:ext cx="457176" cy="598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$10 </a:t>
            </a:r>
          </a:p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Bingo</a:t>
            </a:r>
          </a:p>
          <a:p>
            <a:pPr algn="ctr">
              <a:lnSpc>
                <a:spcPct val="125000"/>
              </a:lnSpc>
            </a:pP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62A9817-15AB-3A08-E780-CA14135569BF}"/>
              </a:ext>
            </a:extLst>
          </p:cNvPr>
          <p:cNvSpPr/>
          <p:nvPr/>
        </p:nvSpPr>
        <p:spPr>
          <a:xfrm>
            <a:off x="2042214" y="2503976"/>
            <a:ext cx="519694" cy="598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$3</a:t>
            </a:r>
          </a:p>
          <a:p>
            <a:pPr algn="ctr">
              <a:lnSpc>
                <a:spcPct val="125000"/>
              </a:lnSpc>
            </a:pPr>
            <a:r>
              <a:rPr lang="en-US" sz="900" b="1" dirty="0" err="1">
                <a:latin typeface="Foco" panose="020B0504050202020203" pitchFamily="34" charset="0"/>
                <a:cs typeface="Arial" pitchFamily="34" charset="0"/>
              </a:rPr>
              <a:t>XWord</a:t>
            </a: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D75DDA-EAAA-C804-277F-D72470B14017}"/>
              </a:ext>
            </a:extLst>
          </p:cNvPr>
          <p:cNvSpPr/>
          <p:nvPr/>
        </p:nvSpPr>
        <p:spPr>
          <a:xfrm>
            <a:off x="1459931" y="2504987"/>
            <a:ext cx="457176" cy="598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$3</a:t>
            </a:r>
          </a:p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Bingo</a:t>
            </a:r>
          </a:p>
          <a:p>
            <a:pPr algn="ctr">
              <a:lnSpc>
                <a:spcPct val="125000"/>
              </a:lnSpc>
            </a:pP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C07B6C-BBE4-D742-2A77-83D3817C0B35}"/>
              </a:ext>
            </a:extLst>
          </p:cNvPr>
          <p:cNvSpPr/>
          <p:nvPr/>
        </p:nvSpPr>
        <p:spPr>
          <a:xfrm>
            <a:off x="803958" y="2503659"/>
            <a:ext cx="673225" cy="598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$1 Gold Rush</a:t>
            </a:r>
          </a:p>
          <a:p>
            <a:pPr algn="ctr">
              <a:lnSpc>
                <a:spcPct val="125000"/>
              </a:lnSpc>
            </a:pP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D4C7155-7D67-EB09-15DD-88B6176AFFFC}"/>
              </a:ext>
            </a:extLst>
          </p:cNvPr>
          <p:cNvSpPr/>
          <p:nvPr/>
        </p:nvSpPr>
        <p:spPr>
          <a:xfrm>
            <a:off x="716029" y="2997684"/>
            <a:ext cx="8306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$2 Blackjack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B433BE-3904-8683-DFEE-005A84FA5DF6}"/>
              </a:ext>
            </a:extLst>
          </p:cNvPr>
          <p:cNvSpPr/>
          <p:nvPr/>
        </p:nvSpPr>
        <p:spPr>
          <a:xfrm>
            <a:off x="1701065" y="2913333"/>
            <a:ext cx="511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$5 Bingo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F59201-B33C-E923-E955-2999A70368F6}"/>
              </a:ext>
            </a:extLst>
          </p:cNvPr>
          <p:cNvSpPr/>
          <p:nvPr/>
        </p:nvSpPr>
        <p:spPr>
          <a:xfrm>
            <a:off x="2380368" y="2911047"/>
            <a:ext cx="581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$5 </a:t>
            </a:r>
            <a:r>
              <a:rPr lang="en-US" sz="900" b="1" dirty="0" err="1">
                <a:latin typeface="Foco" panose="020B0504050202020203" pitchFamily="34" charset="0"/>
                <a:cs typeface="Arial" pitchFamily="34" charset="0"/>
              </a:rPr>
              <a:t>XWord</a:t>
            </a: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0AE60E7-23C1-C79B-106F-AD28B12B6CFF}"/>
              </a:ext>
            </a:extLst>
          </p:cNvPr>
          <p:cNvSpPr/>
          <p:nvPr/>
        </p:nvSpPr>
        <p:spPr>
          <a:xfrm>
            <a:off x="862504" y="3561174"/>
            <a:ext cx="6383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$2 Bingo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10EC3E-94E1-16B0-5FC0-2243C55454E1}"/>
              </a:ext>
            </a:extLst>
          </p:cNvPr>
          <p:cNvCxnSpPr/>
          <p:nvPr/>
        </p:nvCxnSpPr>
        <p:spPr>
          <a:xfrm>
            <a:off x="943334" y="3774205"/>
            <a:ext cx="476655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52F0DD08-19A9-E46B-CEB4-703EC1BC7A68}"/>
              </a:ext>
            </a:extLst>
          </p:cNvPr>
          <p:cNvSpPr/>
          <p:nvPr/>
        </p:nvSpPr>
        <p:spPr>
          <a:xfrm>
            <a:off x="850682" y="3764891"/>
            <a:ext cx="6960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$2 </a:t>
            </a:r>
            <a:r>
              <a:rPr lang="en-US" sz="900" b="1" dirty="0" err="1">
                <a:latin typeface="Foco" panose="020B0504050202020203" pitchFamily="34" charset="0"/>
                <a:cs typeface="Arial" pitchFamily="34" charset="0"/>
              </a:rPr>
              <a:t>XWord</a:t>
            </a:r>
            <a:endParaRPr lang="en-US" sz="9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930F6C-AB79-A4E6-C854-87F63597EEB8}"/>
              </a:ext>
            </a:extLst>
          </p:cNvPr>
          <p:cNvSpPr/>
          <p:nvPr/>
        </p:nvSpPr>
        <p:spPr>
          <a:xfrm>
            <a:off x="853685" y="3992321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$3 Lucky </a:t>
            </a:r>
          </a:p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Lines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19C5E5-265D-19CD-D254-7F01D2494438}"/>
              </a:ext>
            </a:extLst>
          </p:cNvPr>
          <p:cNvSpPr/>
          <p:nvPr/>
        </p:nvSpPr>
        <p:spPr>
          <a:xfrm>
            <a:off x="1042241" y="5070558"/>
            <a:ext cx="3129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$2</a:t>
            </a:r>
            <a:endParaRPr lang="en-US" sz="7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A629C9-495C-14B8-0FB8-BE4F3C2985F9}"/>
              </a:ext>
            </a:extLst>
          </p:cNvPr>
          <p:cNvSpPr/>
          <p:nvPr/>
        </p:nvSpPr>
        <p:spPr>
          <a:xfrm>
            <a:off x="1049538" y="5438021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$1</a:t>
            </a:r>
            <a:endParaRPr lang="en-US" sz="7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04CCB9-7F51-A1A9-B607-16E6FFE0E56B}"/>
              </a:ext>
            </a:extLst>
          </p:cNvPr>
          <p:cNvSpPr/>
          <p:nvPr/>
        </p:nvSpPr>
        <p:spPr>
          <a:xfrm>
            <a:off x="1863760" y="5438021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$3</a:t>
            </a:r>
            <a:endParaRPr lang="en-US" sz="700" b="1" dirty="0">
              <a:latin typeface="Foco" panose="020B0504050202020203" pitchFamily="34" charset="0"/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775C2C6-E18F-08D8-1FA4-1DF46A2A1BD1}"/>
              </a:ext>
            </a:extLst>
          </p:cNvPr>
          <p:cNvSpPr/>
          <p:nvPr/>
        </p:nvSpPr>
        <p:spPr>
          <a:xfrm>
            <a:off x="1863843" y="5071090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Foco" panose="020B0504050202020203" pitchFamily="34" charset="0"/>
                <a:cs typeface="Arial" pitchFamily="34" charset="0"/>
              </a:rPr>
              <a:t>$5</a:t>
            </a:r>
            <a:endParaRPr lang="en-US" sz="700" b="1" dirty="0">
              <a:latin typeface="Foco" panose="020B0504050202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7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LC">
      <a:dk1>
        <a:srgbClr val="414B56"/>
      </a:dk1>
      <a:lt1>
        <a:srgbClr val="FFFFFF"/>
      </a:lt1>
      <a:dk2>
        <a:srgbClr val="E86A10"/>
      </a:dk2>
      <a:lt2>
        <a:srgbClr val="B31B34"/>
      </a:lt2>
      <a:accent1>
        <a:srgbClr val="76B900"/>
      </a:accent1>
      <a:accent2>
        <a:srgbClr val="8B0E04"/>
      </a:accent2>
      <a:accent3>
        <a:srgbClr val="FBB040"/>
      </a:accent3>
      <a:accent4>
        <a:srgbClr val="439539"/>
      </a:accent4>
      <a:accent5>
        <a:srgbClr val="E2EDC3"/>
      </a:accent5>
      <a:accent6>
        <a:srgbClr val="949CA1"/>
      </a:accent6>
      <a:hlink>
        <a:srgbClr val="CFD4D8"/>
      </a:hlink>
      <a:folHlink>
        <a:srgbClr val="EEEE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 - Template_2019" id="{517A37C5-11A8-4FA3-B2B3-E3A3824B0FA4}" vid="{5BEB2156-B9CA-418E-9F33-F88183416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1F107820C4443B41E09A26E5B447C" ma:contentTypeVersion="15" ma:contentTypeDescription="Create a new document." ma:contentTypeScope="" ma:versionID="1339d5c7ce71fd42e8127bdc9d7c23b2">
  <xsd:schema xmlns:xsd="http://www.w3.org/2001/XMLSchema" xmlns:xs="http://www.w3.org/2001/XMLSchema" xmlns:p="http://schemas.microsoft.com/office/2006/metadata/properties" xmlns:ns2="6b6c309b-7ecb-4e8a-bdc9-d7bb9b259b9e" xmlns:ns3="b44ce614-bae0-4298-afbc-aea2b9442db3" targetNamespace="http://schemas.microsoft.com/office/2006/metadata/properties" ma:root="true" ma:fieldsID="3051cb9863d31ebe9231f4973cf1da53" ns2:_="" ns3:_="">
    <xsd:import namespace="6b6c309b-7ecb-4e8a-bdc9-d7bb9b259b9e"/>
    <xsd:import namespace="b44ce614-bae0-4298-afbc-aea2b9442d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c309b-7ecb-4e8a-bdc9-d7bb9b259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72d6912-e7df-43b2-9025-9976f7a40f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Preview" ma:index="22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ce614-bae0-4298-afbc-aea2b9442db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39333d-8eb0-430b-8f6a-62f36a9d9a60}" ma:internalName="TaxCatchAll" ma:showField="CatchAllData" ma:web="b44ce614-bae0-4298-afbc-aea2b9442d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6c309b-7ecb-4e8a-bdc9-d7bb9b259b9e">
      <Terms xmlns="http://schemas.microsoft.com/office/infopath/2007/PartnerControls"/>
    </lcf76f155ced4ddcb4097134ff3c332f>
    <Preview xmlns="6b6c309b-7ecb-4e8a-bdc9-d7bb9b259b9e" xsi:nil="true"/>
    <TaxCatchAll xmlns="b44ce614-bae0-4298-afbc-aea2b9442db3" xsi:nil="true"/>
  </documentManagement>
</p:properties>
</file>

<file path=customXml/itemProps1.xml><?xml version="1.0" encoding="utf-8"?>
<ds:datastoreItem xmlns:ds="http://schemas.openxmlformats.org/officeDocument/2006/customXml" ds:itemID="{B652A10E-E02A-4369-95F2-C7D0B8F3F696}"/>
</file>

<file path=customXml/itemProps2.xml><?xml version="1.0" encoding="utf-8"?>
<ds:datastoreItem xmlns:ds="http://schemas.openxmlformats.org/officeDocument/2006/customXml" ds:itemID="{07B95E99-C5C0-46FD-90E8-E1C9F5414877}"/>
</file>

<file path=customXml/itemProps3.xml><?xml version="1.0" encoding="utf-8"?>
<ds:datastoreItem xmlns:ds="http://schemas.openxmlformats.org/officeDocument/2006/customXml" ds:itemID="{457238B5-98E9-42DA-AA14-EF3312E073C5}"/>
</file>

<file path=docProps/app.xml><?xml version="1.0" encoding="utf-8"?>
<Properties xmlns="http://schemas.openxmlformats.org/officeDocument/2006/extended-properties" xmlns:vt="http://schemas.openxmlformats.org/officeDocument/2006/docPropsVTypes">
  <Template>6 RIS - Template_2019</Template>
  <TotalTime>2656</TotalTime>
  <Words>291</Words>
  <Application>Microsoft Office PowerPoint</Application>
  <PresentationFormat>On-screen Show (4:3)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Foco</vt:lpstr>
      <vt:lpstr>Office Theme</vt:lpstr>
      <vt:lpstr>SCRATCH &amp; WIN DISPLAY CASE PLANOGRAM Built-In Display Case Planogram</vt:lpstr>
      <vt:lpstr>SCRATCH &amp; WIN DISPLAY CASE PLANOGRAM Built-In Display Case Planogram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S&amp;W Planogram</dc:title>
  <dc:creator>Carmella Politano</dc:creator>
  <cp:lastModifiedBy>Mei Gottfried</cp:lastModifiedBy>
  <cp:revision>57</cp:revision>
  <dcterms:created xsi:type="dcterms:W3CDTF">2022-05-05T20:35:58Z</dcterms:created>
  <dcterms:modified xsi:type="dcterms:W3CDTF">2025-07-15T22:42:57Z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0x0101000601F107820C4443B41E09A26E5B447C</vt:lpwstr>
  </property>
</Properties>
</file>